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12"/>
  </p:notesMasterIdLst>
  <p:sldIdLst>
    <p:sldId id="345" r:id="rId3"/>
    <p:sldId id="343" r:id="rId4"/>
    <p:sldId id="262" r:id="rId5"/>
    <p:sldId id="263" r:id="rId6"/>
    <p:sldId id="264" r:id="rId7"/>
    <p:sldId id="346" r:id="rId8"/>
    <p:sldId id="258" r:id="rId9"/>
    <p:sldId id="259" r:id="rId10"/>
    <p:sldId id="260"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aryl Phua"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174A6"/>
    <a:srgbClr val="769BAE"/>
    <a:srgbClr val="A6DA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57FD8A7-DD0F-4578-B132-3CC81827DC55}">
  <a:tblStyle styleId="{A57FD8A7-DD0F-4578-B132-3CC81827DC5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84"/>
    <p:restoredTop sz="94607"/>
  </p:normalViewPr>
  <p:slideViewPr>
    <p:cSldViewPr snapToGrid="0">
      <p:cViewPr varScale="1">
        <p:scale>
          <a:sx n="111" d="100"/>
          <a:sy n="111" d="100"/>
        </p:scale>
        <p:origin x="224" y="68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commentAuthors" Target="commentAuthor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805b3313fa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805b3313fa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805b3313fa_7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805b3313fa_7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805b3313fa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805b3313fa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805b3313fa_7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805b3313fa_7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805b3313fa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805b3313fa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8563a23c4c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8563a23c4c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userDrawn="1"/>
        </p:nvSpPr>
        <p:spPr>
          <a:xfrm>
            <a:off x="1" y="2419350"/>
            <a:ext cx="9144000" cy="2724150"/>
          </a:xfrm>
          <a:prstGeom prst="rect">
            <a:avLst/>
          </a:prstGeom>
          <a:gradFill flip="none" rotWithShape="1">
            <a:gsLst>
              <a:gs pos="44000">
                <a:srgbClr val="CBCBCB">
                  <a:alpha val="22000"/>
                </a:srgbClr>
              </a:gs>
              <a:gs pos="100000">
                <a:srgbClr val="5F5F5F">
                  <a:alpha val="19000"/>
                </a:srgbClr>
              </a:gs>
              <a:gs pos="100000">
                <a:srgbClr val="FFFFFF">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71"/>
            <a:endParaRPr lang="en-US" sz="1799">
              <a:solidFill>
                <a:prstClr val="white"/>
              </a:solidFill>
            </a:endParaRPr>
          </a:p>
        </p:txBody>
      </p:sp>
      <p:sp>
        <p:nvSpPr>
          <p:cNvPr id="2" name="Title 1"/>
          <p:cNvSpPr>
            <a:spLocks noGrp="1"/>
          </p:cNvSpPr>
          <p:nvPr>
            <p:ph type="ctrTitle"/>
          </p:nvPr>
        </p:nvSpPr>
        <p:spPr>
          <a:xfrm>
            <a:off x="685801" y="3740993"/>
            <a:ext cx="7772400" cy="458115"/>
          </a:xfrm>
        </p:spPr>
        <p:txBody>
          <a:bodyPr/>
          <a:lstStyle>
            <a:lvl1pPr algn="ctr">
              <a:defRPr lang="en-US" sz="2999" kern="1200" smtClean="0">
                <a:solidFill>
                  <a:schemeClr val="tx1">
                    <a:lumMod val="75000"/>
                    <a:lumOff val="25000"/>
                  </a:schemeClr>
                </a:solidFill>
                <a:latin typeface="+mj-lt"/>
                <a:ea typeface="+mj-ea"/>
                <a:cs typeface="+mj-cs"/>
              </a:defRPr>
            </a:lvl1pPr>
          </a:lstStyle>
          <a:p>
            <a:r>
              <a:rPr lang="en-US" dirty="0"/>
              <a:t>Click to edit Master title style</a:t>
            </a:r>
          </a:p>
        </p:txBody>
      </p:sp>
      <p:sp>
        <p:nvSpPr>
          <p:cNvPr id="3" name="Subtitle 2"/>
          <p:cNvSpPr>
            <a:spLocks noGrp="1"/>
          </p:cNvSpPr>
          <p:nvPr>
            <p:ph type="subTitle" idx="1"/>
          </p:nvPr>
        </p:nvSpPr>
        <p:spPr>
          <a:xfrm>
            <a:off x="1371600" y="4132020"/>
            <a:ext cx="6400801" cy="573330"/>
          </a:xfrm>
        </p:spPr>
        <p:txBody>
          <a:bodyPr>
            <a:normAutofit/>
          </a:bodyPr>
          <a:lstStyle>
            <a:lvl1pPr marL="0" indent="0" algn="ctr">
              <a:buNone/>
              <a:defRPr lang="en-US" sz="1799" kern="1200" smtClean="0">
                <a:solidFill>
                  <a:schemeClr val="tx1">
                    <a:lumMod val="65000"/>
                    <a:lumOff val="35000"/>
                  </a:schemeClr>
                </a:solidFill>
                <a:latin typeface="+mj-lt"/>
                <a:ea typeface="+mj-ea"/>
                <a:cs typeface="+mj-cs"/>
              </a:defRPr>
            </a:lvl1pPr>
            <a:lvl2pPr marL="457048" indent="0" algn="ctr">
              <a:buNone/>
              <a:defRPr>
                <a:solidFill>
                  <a:schemeClr val="tx1">
                    <a:tint val="75000"/>
                  </a:schemeClr>
                </a:solidFill>
              </a:defRPr>
            </a:lvl2pPr>
            <a:lvl3pPr marL="914096" indent="0" algn="ctr">
              <a:buNone/>
              <a:defRPr>
                <a:solidFill>
                  <a:schemeClr val="tx1">
                    <a:tint val="75000"/>
                  </a:schemeClr>
                </a:solidFill>
              </a:defRPr>
            </a:lvl3pPr>
            <a:lvl4pPr marL="1371143" indent="0" algn="ctr">
              <a:buNone/>
              <a:defRPr>
                <a:solidFill>
                  <a:schemeClr val="tx1">
                    <a:tint val="75000"/>
                  </a:schemeClr>
                </a:solidFill>
              </a:defRPr>
            </a:lvl4pPr>
            <a:lvl5pPr marL="1828191" indent="0" algn="ctr">
              <a:buNone/>
              <a:defRPr>
                <a:solidFill>
                  <a:schemeClr val="tx1">
                    <a:tint val="75000"/>
                  </a:schemeClr>
                </a:solidFill>
              </a:defRPr>
            </a:lvl5pPr>
            <a:lvl6pPr marL="2285239" indent="0" algn="ctr">
              <a:buNone/>
              <a:defRPr>
                <a:solidFill>
                  <a:schemeClr val="tx1">
                    <a:tint val="75000"/>
                  </a:schemeClr>
                </a:solidFill>
              </a:defRPr>
            </a:lvl6pPr>
            <a:lvl7pPr marL="2742287" indent="0" algn="ctr">
              <a:buNone/>
              <a:defRPr>
                <a:solidFill>
                  <a:schemeClr val="tx1">
                    <a:tint val="75000"/>
                  </a:schemeClr>
                </a:solidFill>
              </a:defRPr>
            </a:lvl7pPr>
            <a:lvl8pPr marL="3199333" indent="0" algn="ctr">
              <a:buNone/>
              <a:defRPr>
                <a:solidFill>
                  <a:schemeClr val="tx1">
                    <a:tint val="75000"/>
                  </a:schemeClr>
                </a:solidFill>
              </a:defRPr>
            </a:lvl8pPr>
            <a:lvl9pPr marL="365638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08160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1" y="1597822"/>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1" cy="1314450"/>
          </a:xfrm>
        </p:spPr>
        <p:txBody>
          <a:bodyPr/>
          <a:lstStyle>
            <a:lvl1pPr marL="0" indent="0" algn="ctr">
              <a:buNone/>
              <a:defRPr>
                <a:solidFill>
                  <a:schemeClr val="tx1">
                    <a:tint val="75000"/>
                  </a:schemeClr>
                </a:solidFill>
              </a:defRPr>
            </a:lvl1pPr>
            <a:lvl2pPr marL="457067" indent="0" algn="ctr">
              <a:buNone/>
              <a:defRPr>
                <a:solidFill>
                  <a:schemeClr val="tx1">
                    <a:tint val="75000"/>
                  </a:schemeClr>
                </a:solidFill>
              </a:defRPr>
            </a:lvl2pPr>
            <a:lvl3pPr marL="914134" indent="0" algn="ctr">
              <a:buNone/>
              <a:defRPr>
                <a:solidFill>
                  <a:schemeClr val="tx1">
                    <a:tint val="75000"/>
                  </a:schemeClr>
                </a:solidFill>
              </a:defRPr>
            </a:lvl3pPr>
            <a:lvl4pPr marL="1371200" indent="0" algn="ctr">
              <a:buNone/>
              <a:defRPr>
                <a:solidFill>
                  <a:schemeClr val="tx1">
                    <a:tint val="75000"/>
                  </a:schemeClr>
                </a:solidFill>
              </a:defRPr>
            </a:lvl4pPr>
            <a:lvl5pPr marL="1828267" indent="0" algn="ctr">
              <a:buNone/>
              <a:defRPr>
                <a:solidFill>
                  <a:schemeClr val="tx1">
                    <a:tint val="75000"/>
                  </a:schemeClr>
                </a:solidFill>
              </a:defRPr>
            </a:lvl5pPr>
            <a:lvl6pPr marL="2285333" indent="0" algn="ctr">
              <a:buNone/>
              <a:defRPr>
                <a:solidFill>
                  <a:schemeClr val="tx1">
                    <a:tint val="75000"/>
                  </a:schemeClr>
                </a:solidFill>
              </a:defRPr>
            </a:lvl6pPr>
            <a:lvl7pPr marL="2742401" indent="0" algn="ctr">
              <a:buNone/>
              <a:defRPr>
                <a:solidFill>
                  <a:schemeClr val="tx1">
                    <a:tint val="75000"/>
                  </a:schemeClr>
                </a:solidFill>
              </a:defRPr>
            </a:lvl7pPr>
            <a:lvl8pPr marL="3199466" indent="0" algn="ctr">
              <a:buNone/>
              <a:defRPr>
                <a:solidFill>
                  <a:schemeClr val="tx1">
                    <a:tint val="75000"/>
                  </a:schemeClr>
                </a:solidFill>
              </a:defRPr>
            </a:lvl8pPr>
            <a:lvl9pPr marL="365653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23986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961130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7"/>
            <a:ext cx="7772400" cy="1021556"/>
          </a:xfrm>
        </p:spPr>
        <p:txBody>
          <a:bodyPr anchor="t"/>
          <a:lstStyle>
            <a:lvl1pPr algn="l">
              <a:defRPr sz="3999"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067" indent="0">
              <a:buNone/>
              <a:defRPr sz="1799">
                <a:solidFill>
                  <a:schemeClr val="tx1">
                    <a:tint val="75000"/>
                  </a:schemeClr>
                </a:solidFill>
              </a:defRPr>
            </a:lvl2pPr>
            <a:lvl3pPr marL="914134" indent="0">
              <a:buNone/>
              <a:defRPr sz="1600">
                <a:solidFill>
                  <a:schemeClr val="tx1">
                    <a:tint val="75000"/>
                  </a:schemeClr>
                </a:solidFill>
              </a:defRPr>
            </a:lvl3pPr>
            <a:lvl4pPr marL="1371200" indent="0">
              <a:buNone/>
              <a:defRPr sz="1400">
                <a:solidFill>
                  <a:schemeClr val="tx1">
                    <a:tint val="75000"/>
                  </a:schemeClr>
                </a:solidFill>
              </a:defRPr>
            </a:lvl4pPr>
            <a:lvl5pPr marL="1828267" indent="0">
              <a:buNone/>
              <a:defRPr sz="1400">
                <a:solidFill>
                  <a:schemeClr val="tx1">
                    <a:tint val="75000"/>
                  </a:schemeClr>
                </a:solidFill>
              </a:defRPr>
            </a:lvl5pPr>
            <a:lvl6pPr marL="2285333" indent="0">
              <a:buNone/>
              <a:defRPr sz="1400">
                <a:solidFill>
                  <a:schemeClr val="tx1">
                    <a:tint val="75000"/>
                  </a:schemeClr>
                </a:solidFill>
              </a:defRPr>
            </a:lvl6pPr>
            <a:lvl7pPr marL="2742401" indent="0">
              <a:buNone/>
              <a:defRPr sz="1400">
                <a:solidFill>
                  <a:schemeClr val="tx1">
                    <a:tint val="75000"/>
                  </a:schemeClr>
                </a:solidFill>
              </a:defRPr>
            </a:lvl7pPr>
            <a:lvl8pPr marL="3199466" indent="0">
              <a:buNone/>
              <a:defRPr sz="1400">
                <a:solidFill>
                  <a:schemeClr val="tx1">
                    <a:tint val="75000"/>
                  </a:schemeClr>
                </a:solidFill>
              </a:defRPr>
            </a:lvl8pPr>
            <a:lvl9pPr marL="3656534"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085422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2"/>
            <a:ext cx="4038600" cy="3394472"/>
          </a:xfrm>
        </p:spPr>
        <p:txBody>
          <a:bodyPr/>
          <a:lstStyle>
            <a:lvl1pPr>
              <a:defRPr sz="2799"/>
            </a:lvl1pPr>
            <a:lvl2pPr>
              <a:defRPr sz="2399"/>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2"/>
            <a:ext cx="4038600" cy="3394472"/>
          </a:xfrm>
        </p:spPr>
        <p:txBody>
          <a:bodyPr/>
          <a:lstStyle>
            <a:lvl1pPr>
              <a:defRPr sz="2799"/>
            </a:lvl1pPr>
            <a:lvl2pPr>
              <a:defRPr sz="2399"/>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028832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6"/>
            <a:ext cx="4040188" cy="479822"/>
          </a:xfrm>
        </p:spPr>
        <p:txBody>
          <a:bodyPr anchor="b"/>
          <a:lstStyle>
            <a:lvl1pPr marL="0" indent="0">
              <a:buNone/>
              <a:defRPr sz="2399" b="1"/>
            </a:lvl1pPr>
            <a:lvl2pPr marL="457067" indent="0">
              <a:buNone/>
              <a:defRPr sz="2000" b="1"/>
            </a:lvl2pPr>
            <a:lvl3pPr marL="914134" indent="0">
              <a:buNone/>
              <a:defRPr sz="1799" b="1"/>
            </a:lvl3pPr>
            <a:lvl4pPr marL="1371200" indent="0">
              <a:buNone/>
              <a:defRPr sz="1600" b="1"/>
            </a:lvl4pPr>
            <a:lvl5pPr marL="1828267" indent="0">
              <a:buNone/>
              <a:defRPr sz="1600" b="1"/>
            </a:lvl5pPr>
            <a:lvl6pPr marL="2285333" indent="0">
              <a:buNone/>
              <a:defRPr sz="1600" b="1"/>
            </a:lvl6pPr>
            <a:lvl7pPr marL="2742401" indent="0">
              <a:buNone/>
              <a:defRPr sz="1600" b="1"/>
            </a:lvl7pPr>
            <a:lvl8pPr marL="3199466" indent="0">
              <a:buNone/>
              <a:defRPr sz="1600" b="1"/>
            </a:lvl8pPr>
            <a:lvl9pPr marL="3656534"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399"/>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151336"/>
            <a:ext cx="4041775" cy="479822"/>
          </a:xfrm>
        </p:spPr>
        <p:txBody>
          <a:bodyPr anchor="b"/>
          <a:lstStyle>
            <a:lvl1pPr marL="0" indent="0">
              <a:buNone/>
              <a:defRPr sz="2399" b="1"/>
            </a:lvl1pPr>
            <a:lvl2pPr marL="457067" indent="0">
              <a:buNone/>
              <a:defRPr sz="2000" b="1"/>
            </a:lvl2pPr>
            <a:lvl3pPr marL="914134" indent="0">
              <a:buNone/>
              <a:defRPr sz="1799" b="1"/>
            </a:lvl3pPr>
            <a:lvl4pPr marL="1371200" indent="0">
              <a:buNone/>
              <a:defRPr sz="1600" b="1"/>
            </a:lvl4pPr>
            <a:lvl5pPr marL="1828267" indent="0">
              <a:buNone/>
              <a:defRPr sz="1600" b="1"/>
            </a:lvl5pPr>
            <a:lvl6pPr marL="2285333" indent="0">
              <a:buNone/>
              <a:defRPr sz="1600" b="1"/>
            </a:lvl6pPr>
            <a:lvl7pPr marL="2742401" indent="0">
              <a:buNone/>
              <a:defRPr sz="1600" b="1"/>
            </a:lvl7pPr>
            <a:lvl8pPr marL="3199466" indent="0">
              <a:buNone/>
              <a:defRPr sz="1600" b="1"/>
            </a:lvl8pPr>
            <a:lvl9pPr marL="3656534"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399"/>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301012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
        <p:nvSpPr>
          <p:cNvPr id="6" name="Title 1"/>
          <p:cNvSpPr>
            <a:spLocks noGrp="1"/>
          </p:cNvSpPr>
          <p:nvPr>
            <p:ph type="title"/>
          </p:nvPr>
        </p:nvSpPr>
        <p:spPr>
          <a:xfrm>
            <a:off x="457200" y="205981"/>
            <a:ext cx="8229601" cy="536971"/>
          </a:xfrm>
        </p:spPr>
        <p:txBody>
          <a:bodyPr>
            <a:normAutofit/>
          </a:bodyPr>
          <a:lstStyle>
            <a:lvl1pPr algn="l">
              <a:defRPr sz="2799">
                <a:solidFill>
                  <a:schemeClr val="tx1">
                    <a:lumMod val="65000"/>
                    <a:lumOff val="35000"/>
                  </a:schemeClr>
                </a:solidFill>
              </a:defRPr>
            </a:lvl1pPr>
          </a:lstStyle>
          <a:p>
            <a:r>
              <a:rPr lang="en-US"/>
              <a:t>Click to edit Master title style</a:t>
            </a:r>
          </a:p>
        </p:txBody>
      </p:sp>
    </p:spTree>
    <p:extLst>
      <p:ext uri="{BB962C8B-B14F-4D97-AF65-F5344CB8AC3E}">
        <p14:creationId xmlns:p14="http://schemas.microsoft.com/office/powerpoint/2010/main" val="2149369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
        <p:nvSpPr>
          <p:cNvPr id="6" name="Title 1"/>
          <p:cNvSpPr>
            <a:spLocks noGrp="1"/>
          </p:cNvSpPr>
          <p:nvPr>
            <p:ph type="title"/>
          </p:nvPr>
        </p:nvSpPr>
        <p:spPr>
          <a:xfrm>
            <a:off x="457200" y="205981"/>
            <a:ext cx="8229601" cy="536971"/>
          </a:xfrm>
        </p:spPr>
        <p:txBody>
          <a:bodyPr>
            <a:normAutofit/>
          </a:bodyPr>
          <a:lstStyle>
            <a:lvl1pPr algn="l">
              <a:defRPr sz="2799">
                <a:solidFill>
                  <a:schemeClr val="bg1">
                    <a:lumMod val="50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457200" y="742950"/>
            <a:ext cx="8229601" cy="381000"/>
          </a:xfrm>
        </p:spPr>
        <p:txBody>
          <a:bodyPr>
            <a:noAutofit/>
          </a:bodyPr>
          <a:lstStyle>
            <a:lvl1pPr marL="0" indent="0">
              <a:buNone/>
              <a:defRPr sz="1400">
                <a:solidFill>
                  <a:schemeClr val="bg1">
                    <a:lumMod val="50000"/>
                  </a:schemeClr>
                </a:solidFill>
              </a:defRPr>
            </a:lvl1pPr>
          </a:lstStyle>
          <a:p>
            <a:pPr lvl="0"/>
            <a:r>
              <a:rPr lang="en-US"/>
              <a:t>Subtitle</a:t>
            </a:r>
          </a:p>
        </p:txBody>
      </p:sp>
    </p:spTree>
    <p:extLst>
      <p:ext uri="{BB962C8B-B14F-4D97-AF65-F5344CB8AC3E}">
        <p14:creationId xmlns:p14="http://schemas.microsoft.com/office/powerpoint/2010/main" val="5094739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957613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8"/>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91"/>
            <a:ext cx="5111750" cy="4389835"/>
          </a:xfrm>
        </p:spPr>
        <p:txBody>
          <a:bodyPr/>
          <a:lstStyle>
            <a:lvl1pPr>
              <a:defRPr sz="3200"/>
            </a:lvl1pPr>
            <a:lvl2pPr>
              <a:defRPr sz="2799"/>
            </a:lvl2pPr>
            <a:lvl3pPr>
              <a:defRPr sz="2399"/>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076328"/>
            <a:ext cx="3008313" cy="3518297"/>
          </a:xfrm>
        </p:spPr>
        <p:txBody>
          <a:bodyPr/>
          <a:lstStyle>
            <a:lvl1pPr marL="0" indent="0">
              <a:buNone/>
              <a:defRPr sz="1400"/>
            </a:lvl1pPr>
            <a:lvl2pPr marL="457067" indent="0">
              <a:buNone/>
              <a:defRPr sz="1200"/>
            </a:lvl2pPr>
            <a:lvl3pPr marL="914134" indent="0">
              <a:buNone/>
              <a:defRPr sz="1000"/>
            </a:lvl3pPr>
            <a:lvl4pPr marL="1371200" indent="0">
              <a:buNone/>
              <a:defRPr sz="900"/>
            </a:lvl4pPr>
            <a:lvl5pPr marL="1828267" indent="0">
              <a:buNone/>
              <a:defRPr sz="900"/>
            </a:lvl5pPr>
            <a:lvl6pPr marL="2285333" indent="0">
              <a:buNone/>
              <a:defRPr sz="900"/>
            </a:lvl6pPr>
            <a:lvl7pPr marL="2742401" indent="0">
              <a:buNone/>
              <a:defRPr sz="900"/>
            </a:lvl7pPr>
            <a:lvl8pPr marL="3199466" indent="0">
              <a:buNone/>
              <a:defRPr sz="900"/>
            </a:lvl8pPr>
            <a:lvl9pPr marL="3656534"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74736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9" y="3600452"/>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9" y="459581"/>
            <a:ext cx="5486400" cy="3086100"/>
          </a:xfrm>
        </p:spPr>
        <p:txBody>
          <a:bodyPr/>
          <a:lstStyle>
            <a:lvl1pPr marL="0" indent="0">
              <a:buNone/>
              <a:defRPr sz="3200"/>
            </a:lvl1pPr>
            <a:lvl2pPr marL="457067" indent="0">
              <a:buNone/>
              <a:defRPr sz="2799"/>
            </a:lvl2pPr>
            <a:lvl3pPr marL="914134" indent="0">
              <a:buNone/>
              <a:defRPr sz="2399"/>
            </a:lvl3pPr>
            <a:lvl4pPr marL="1371200" indent="0">
              <a:buNone/>
              <a:defRPr sz="2000"/>
            </a:lvl4pPr>
            <a:lvl5pPr marL="1828267" indent="0">
              <a:buNone/>
              <a:defRPr sz="2000"/>
            </a:lvl5pPr>
            <a:lvl6pPr marL="2285333" indent="0">
              <a:buNone/>
              <a:defRPr sz="2000"/>
            </a:lvl6pPr>
            <a:lvl7pPr marL="2742401" indent="0">
              <a:buNone/>
              <a:defRPr sz="2000"/>
            </a:lvl7pPr>
            <a:lvl8pPr marL="3199466" indent="0">
              <a:buNone/>
              <a:defRPr sz="2000"/>
            </a:lvl8pPr>
            <a:lvl9pPr marL="3656534" indent="0">
              <a:buNone/>
              <a:defRPr sz="2000"/>
            </a:lvl9pPr>
          </a:lstStyle>
          <a:p>
            <a:endParaRPr lang="en-US"/>
          </a:p>
        </p:txBody>
      </p:sp>
      <p:sp>
        <p:nvSpPr>
          <p:cNvPr id="4" name="Text Placeholder 3"/>
          <p:cNvSpPr>
            <a:spLocks noGrp="1"/>
          </p:cNvSpPr>
          <p:nvPr>
            <p:ph type="body" sz="half" idx="2"/>
          </p:nvPr>
        </p:nvSpPr>
        <p:spPr>
          <a:xfrm>
            <a:off x="1792289" y="4025506"/>
            <a:ext cx="5486400" cy="603647"/>
          </a:xfrm>
        </p:spPr>
        <p:txBody>
          <a:bodyPr/>
          <a:lstStyle>
            <a:lvl1pPr marL="0" indent="0">
              <a:buNone/>
              <a:defRPr sz="1400"/>
            </a:lvl1pPr>
            <a:lvl2pPr marL="457067" indent="0">
              <a:buNone/>
              <a:defRPr sz="1200"/>
            </a:lvl2pPr>
            <a:lvl3pPr marL="914134" indent="0">
              <a:buNone/>
              <a:defRPr sz="1000"/>
            </a:lvl3pPr>
            <a:lvl4pPr marL="1371200" indent="0">
              <a:buNone/>
              <a:defRPr sz="900"/>
            </a:lvl4pPr>
            <a:lvl5pPr marL="1828267" indent="0">
              <a:buNone/>
              <a:defRPr sz="900"/>
            </a:lvl5pPr>
            <a:lvl6pPr marL="2285333" indent="0">
              <a:buNone/>
              <a:defRPr sz="900"/>
            </a:lvl6pPr>
            <a:lvl7pPr marL="2742401" indent="0">
              <a:buNone/>
              <a:defRPr sz="900"/>
            </a:lvl7pPr>
            <a:lvl8pPr marL="3199466" indent="0">
              <a:buNone/>
              <a:defRPr sz="900"/>
            </a:lvl8pPr>
            <a:lvl9pPr marL="3656534"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574799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658392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1"/>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1"/>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644050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solidFill>
                  <a:prstClr val="black">
                    <a:tint val="75000"/>
                  </a:prstClr>
                </a:solidFill>
              </a:rPr>
              <a:pPr/>
              <a:t>10/25/20</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
        <p:nvSpPr>
          <p:cNvPr id="6" name="Title 1"/>
          <p:cNvSpPr>
            <a:spLocks noGrp="1"/>
          </p:cNvSpPr>
          <p:nvPr>
            <p:ph type="title"/>
          </p:nvPr>
        </p:nvSpPr>
        <p:spPr>
          <a:xfrm>
            <a:off x="457200" y="205981"/>
            <a:ext cx="8229601" cy="536971"/>
          </a:xfrm>
        </p:spPr>
        <p:txBody>
          <a:bodyPr>
            <a:normAutofit/>
          </a:bodyPr>
          <a:lstStyle>
            <a:lvl1pPr algn="l">
              <a:defRPr sz="2799">
                <a:solidFill>
                  <a:schemeClr val="tx1">
                    <a:lumMod val="65000"/>
                    <a:lumOff val="35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457200" y="742950"/>
            <a:ext cx="8229601" cy="381000"/>
          </a:xfrm>
        </p:spPr>
        <p:txBody>
          <a:bodyPr>
            <a:noAutofit/>
          </a:bodyPr>
          <a:lstStyle>
            <a:lvl1pPr marL="0" indent="0">
              <a:buNone/>
              <a:defRPr sz="1400">
                <a:solidFill>
                  <a:schemeClr val="tx1">
                    <a:lumMod val="65000"/>
                    <a:lumOff val="35000"/>
                  </a:schemeClr>
                </a:solidFill>
              </a:defRPr>
            </a:lvl1pPr>
          </a:lstStyle>
          <a:p>
            <a:pPr lvl="0"/>
            <a:r>
              <a:rPr lang="en-US"/>
              <a:t>Subtitle</a:t>
            </a:r>
          </a:p>
        </p:txBody>
      </p:sp>
    </p:spTree>
    <p:extLst>
      <p:ext uri="{BB962C8B-B14F-4D97-AF65-F5344CB8AC3E}">
        <p14:creationId xmlns:p14="http://schemas.microsoft.com/office/powerpoint/2010/main" val="28279706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7_Title Only">
    <p:bg>
      <p:bgPr>
        <a:gradFill flip="none" rotWithShape="1">
          <a:gsLst>
            <a:gs pos="81000">
              <a:schemeClr val="bg1">
                <a:lumMod val="95000"/>
              </a:schemeClr>
            </a:gs>
            <a:gs pos="0">
              <a:schemeClr val="bg1"/>
            </a:gs>
            <a:gs pos="100000">
              <a:schemeClr val="bg1">
                <a:lumMod val="95000"/>
              </a:schemeClr>
            </a:gs>
          </a:gsLst>
          <a:lin ang="54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1" y="205982"/>
            <a:ext cx="5029200" cy="533311"/>
          </a:xfrm>
        </p:spPr>
        <p:txBody>
          <a:bodyPr>
            <a:noAutofit/>
          </a:bodyPr>
          <a:lstStyle>
            <a:lvl1pPr>
              <a:defRPr sz="2699"/>
            </a:lvl1pPr>
          </a:lstStyle>
          <a:p>
            <a:r>
              <a:rPr lang="en-US" dirty="0"/>
              <a:t>Click to edit Master title style</a:t>
            </a:r>
          </a:p>
        </p:txBody>
      </p:sp>
      <p:sp>
        <p:nvSpPr>
          <p:cNvPr id="3" name="Date Placeholder 2"/>
          <p:cNvSpPr>
            <a:spLocks noGrp="1"/>
          </p:cNvSpPr>
          <p:nvPr>
            <p:ph type="dt" sz="half" idx="10"/>
          </p:nvPr>
        </p:nvSpPr>
        <p:spPr/>
        <p:txBody>
          <a:bodyPr/>
          <a:lstStyle/>
          <a:p>
            <a:fld id="{6204E2B0-FEF2-4C8F-90A4-46C9D72643E3}" type="datetime1">
              <a:rPr lang="en-US" smtClean="0"/>
              <a:t>10/25/20</a:t>
            </a:fld>
            <a:endParaRPr lang="en-US"/>
          </a:p>
        </p:txBody>
      </p:sp>
      <p:sp>
        <p:nvSpPr>
          <p:cNvPr id="4" name="Footer Placeholder 3"/>
          <p:cNvSpPr>
            <a:spLocks noGrp="1"/>
          </p:cNvSpPr>
          <p:nvPr>
            <p:ph type="ftr" sz="quarter" idx="11"/>
          </p:nvPr>
        </p:nvSpPr>
        <p:spPr/>
        <p:txBody>
          <a:bodyPr/>
          <a:lstStyle/>
          <a:p>
            <a:r>
              <a:rPr lang="en-US"/>
              <a:t>SlideModel.com</a:t>
            </a:r>
          </a:p>
        </p:txBody>
      </p:sp>
      <p:sp>
        <p:nvSpPr>
          <p:cNvPr id="5" name="Slide Number Placeholder 4"/>
          <p:cNvSpPr>
            <a:spLocks noGrp="1"/>
          </p:cNvSpPr>
          <p:nvPr>
            <p:ph type="sldNum" sz="quarter" idx="12"/>
          </p:nvPr>
        </p:nvSpPr>
        <p:spPr>
          <a:xfrm>
            <a:off x="8572500" y="4767266"/>
            <a:ext cx="571501" cy="273844"/>
          </a:xfr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8900000" scaled="1"/>
            <a:tileRect/>
          </a:gradFill>
          <a:ln w="0">
            <a:noFill/>
            <a:prstDash val="solid"/>
            <a:round/>
            <a:headEnd/>
            <a:tailEnd/>
          </a:ln>
        </p:spPr>
        <p:txBody>
          <a:bodyPr vert="horz" wrap="square" lIns="0" tIns="91440" rIns="0" bIns="91440" numCol="1" anchor="ctr" anchorCtr="1" compatLnSpc="1">
            <a:prstTxWarp prst="textNoShape">
              <a:avLst/>
            </a:prstTxWarp>
          </a:bodyPr>
          <a:lstStyle>
            <a:lvl1pPr algn="r">
              <a:defRPr lang="en-US" sz="1050" kern="0" smtClean="0">
                <a:solidFill>
                  <a:schemeClr val="bg1"/>
                </a:solidFill>
                <a:latin typeface="Arial" pitchFamily="34" charset="0"/>
                <a:cs typeface="Arial" pitchFamily="34" charset="0"/>
              </a:defRPr>
            </a:lvl1pPr>
          </a:lstStyle>
          <a:p>
            <a:fld id="{96E69268-9C8B-4EBF-A9EE-DC5DC2D48DC3}" type="slidenum">
              <a:rPr lang="es-UY" smtClean="0"/>
              <a:pPr/>
              <a:t>‹#›</a:t>
            </a:fld>
            <a:endParaRPr lang="es-UY" dirty="0"/>
          </a:p>
        </p:txBody>
      </p:sp>
      <p:sp>
        <p:nvSpPr>
          <p:cNvPr id="8" name="Text Placeholder 8"/>
          <p:cNvSpPr>
            <a:spLocks noGrp="1"/>
          </p:cNvSpPr>
          <p:nvPr>
            <p:ph type="body" sz="quarter" idx="13" hasCustomPrompt="1"/>
          </p:nvPr>
        </p:nvSpPr>
        <p:spPr>
          <a:xfrm>
            <a:off x="5610226" y="271604"/>
            <a:ext cx="3086100" cy="400050"/>
          </a:xfrm>
        </p:spPr>
        <p:txBody>
          <a:bodyPr anchor="ctr">
            <a:noAutofit/>
          </a:bodyPr>
          <a:lstStyle>
            <a:lvl1pPr marL="0" indent="0" algn="r">
              <a:buNone/>
              <a:defRPr sz="1499" baseline="0">
                <a:solidFill>
                  <a:schemeClr val="tx1">
                    <a:lumMod val="50000"/>
                    <a:lumOff val="50000"/>
                  </a:schemeClr>
                </a:solidFill>
              </a:defRPr>
            </a:lvl1pPr>
          </a:lstStyle>
          <a:p>
            <a:pPr lvl="0"/>
            <a:r>
              <a:rPr lang="en-US" dirty="0"/>
              <a:t>Breadcrumb 1 &gt; Breadcrumb 2</a:t>
            </a:r>
            <a:endParaRPr lang="es-UY" dirty="0"/>
          </a:p>
        </p:txBody>
      </p:sp>
    </p:spTree>
    <p:extLst>
      <p:ext uri="{BB962C8B-B14F-4D97-AF65-F5344CB8AC3E}">
        <p14:creationId xmlns:p14="http://schemas.microsoft.com/office/powerpoint/2010/main" val="135204929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ext Left Clipart Right">
    <p:bg>
      <p:bgPr>
        <a:solidFill>
          <a:schemeClr val="bg1">
            <a:lumMod val="95000"/>
            <a:alpha val="50000"/>
          </a:schemeClr>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solidFill>
                  <a:prstClr val="black">
                    <a:tint val="75000"/>
                  </a:prstClr>
                </a:solidFill>
              </a:rPr>
              <a:pPr/>
              <a:t>10/25/20</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96E69268-9C8B-4EBF-A9EE-DC5DC2D48DC3}" type="slidenum">
              <a:rPr lang="en-US" smtClean="0">
                <a:solidFill>
                  <a:prstClr val="black">
                    <a:tint val="75000"/>
                  </a:prstClr>
                </a:solidFill>
              </a:rPr>
              <a:pPr/>
              <a:t>‹#›</a:t>
            </a:fld>
            <a:endParaRPr lang="en-US">
              <a:solidFill>
                <a:prstClr val="black">
                  <a:tint val="75000"/>
                </a:prstClr>
              </a:solidFill>
            </a:endParaRPr>
          </a:p>
        </p:txBody>
      </p:sp>
      <p:sp>
        <p:nvSpPr>
          <p:cNvPr id="9" name="Content Placeholder 7"/>
          <p:cNvSpPr>
            <a:spLocks noGrp="1"/>
          </p:cNvSpPr>
          <p:nvPr>
            <p:ph sz="quarter" idx="13" hasCustomPrompt="1"/>
          </p:nvPr>
        </p:nvSpPr>
        <p:spPr>
          <a:xfrm>
            <a:off x="513293" y="800100"/>
            <a:ext cx="3144069" cy="571500"/>
          </a:xfrm>
        </p:spPr>
        <p:txBody>
          <a:bodyPr>
            <a:noAutofit/>
          </a:bodyPr>
          <a:lstStyle>
            <a:lvl1pPr>
              <a:defRPr sz="2999" b="1"/>
            </a:lvl1pPr>
          </a:lstStyle>
          <a:p>
            <a:pPr lvl="0"/>
            <a:r>
              <a:rPr lang="en-US" dirty="0"/>
              <a:t>CLICK TO EDIT</a:t>
            </a:r>
          </a:p>
        </p:txBody>
      </p:sp>
      <p:sp>
        <p:nvSpPr>
          <p:cNvPr id="12" name="Content Placeholder 10"/>
          <p:cNvSpPr>
            <a:spLocks noGrp="1"/>
          </p:cNvSpPr>
          <p:nvPr>
            <p:ph sz="quarter" idx="14"/>
          </p:nvPr>
        </p:nvSpPr>
        <p:spPr>
          <a:xfrm>
            <a:off x="513293" y="1543050"/>
            <a:ext cx="3144069" cy="28575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354456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414005" y="2152976"/>
            <a:ext cx="4449167" cy="533311"/>
          </a:xfrm>
        </p:spPr>
        <p:txBody>
          <a:bodyPr>
            <a:normAutofit/>
          </a:bodyPr>
          <a:lstStyle>
            <a:lvl1pPr algn="ctr">
              <a:defRPr sz="2700" b="0">
                <a:solidFill>
                  <a:schemeClr val="bg1"/>
                </a:solidFill>
                <a:effectLst>
                  <a:outerShdw blurRad="38100" dist="38100" dir="2700000" algn="tl">
                    <a:srgbClr val="000000">
                      <a:alpha val="43137"/>
                    </a:srgbClr>
                  </a:outerShdw>
                </a:effectLst>
                <a:latin typeface="+mj-lt"/>
                <a:ea typeface="Open Sans" pitchFamily="34" charset="0"/>
                <a:cs typeface="Open Sans" pitchFamily="34" charset="0"/>
              </a:defRPr>
            </a:lvl1pPr>
          </a:lstStyle>
          <a:p>
            <a:r>
              <a:rPr lang="en-US"/>
              <a:t>SlideModel.com</a:t>
            </a:r>
          </a:p>
        </p:txBody>
      </p:sp>
      <p:sp>
        <p:nvSpPr>
          <p:cNvPr id="3" name="Date Placeholder 2"/>
          <p:cNvSpPr>
            <a:spLocks noGrp="1"/>
          </p:cNvSpPr>
          <p:nvPr>
            <p:ph type="dt" sz="half" idx="10"/>
          </p:nvPr>
        </p:nvSpPr>
        <p:spPr/>
        <p:txBody>
          <a:bodyPr/>
          <a:lstStyle/>
          <a:p>
            <a:fld id="{425404F2-BE9A-4460-8815-8F645183555F}" type="datetimeFigureOut">
              <a:rPr lang="en-US" smtClean="0">
                <a:solidFill>
                  <a:srgbClr val="080808">
                    <a:tint val="75000"/>
                  </a:srgbClr>
                </a:solidFill>
              </a:rPr>
              <a:pPr/>
              <a:t>10/25/20</a:t>
            </a:fld>
            <a:endParaRPr lang="en-US">
              <a:solidFill>
                <a:srgbClr val="080808">
                  <a:tint val="75000"/>
                </a:srgbClr>
              </a:solidFill>
            </a:endParaRPr>
          </a:p>
        </p:txBody>
      </p:sp>
      <p:sp>
        <p:nvSpPr>
          <p:cNvPr id="4" name="Footer Placeholder 3"/>
          <p:cNvSpPr>
            <a:spLocks noGrp="1"/>
          </p:cNvSpPr>
          <p:nvPr>
            <p:ph type="ftr" sz="quarter" idx="11"/>
          </p:nvPr>
        </p:nvSpPr>
        <p:spPr/>
        <p:txBody>
          <a:bodyPr/>
          <a:lstStyle/>
          <a:p>
            <a:endParaRPr lang="en-US">
              <a:solidFill>
                <a:srgbClr val="080808">
                  <a:tint val="75000"/>
                </a:srgbClr>
              </a:solidFill>
            </a:endParaRPr>
          </a:p>
        </p:txBody>
      </p:sp>
      <p:sp>
        <p:nvSpPr>
          <p:cNvPr id="5" name="Slide Number Placeholder 4"/>
          <p:cNvSpPr>
            <a:spLocks noGrp="1"/>
          </p:cNvSpPr>
          <p:nvPr>
            <p:ph type="sldNum" sz="quarter" idx="12"/>
          </p:nvPr>
        </p:nvSpPr>
        <p:spPr/>
        <p:txBody>
          <a:bodyPr/>
          <a:lstStyle/>
          <a:p>
            <a:fld id="{96E69268-9C8B-4EBF-A9EE-DC5DC2D48DC3}" type="slidenum">
              <a:rPr lang="en-US" smtClean="0">
                <a:solidFill>
                  <a:srgbClr val="080808">
                    <a:tint val="75000"/>
                  </a:srgbClr>
                </a:solidFill>
              </a:rPr>
              <a:pPr/>
              <a:t>‹#›</a:t>
            </a:fld>
            <a:endParaRPr lang="en-US">
              <a:solidFill>
                <a:srgbClr val="080808">
                  <a:tint val="75000"/>
                </a:srgbClr>
              </a:solidFill>
            </a:endParaRPr>
          </a:p>
        </p:txBody>
      </p:sp>
    </p:spTree>
    <p:extLst>
      <p:ext uri="{BB962C8B-B14F-4D97-AF65-F5344CB8AC3E}">
        <p14:creationId xmlns:p14="http://schemas.microsoft.com/office/powerpoint/2010/main" val="1960228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18" Type="http://schemas.openxmlformats.org/officeDocument/2006/relationships/theme" Target="../theme/theme2.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100000">
              <a:srgbClr val="EEEEEE"/>
            </a:gs>
            <a:gs pos="67000">
              <a:schemeClr val="bg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81"/>
            <a:ext cx="8229601" cy="533311"/>
          </a:xfrm>
          <a:prstGeom prst="rect">
            <a:avLst/>
          </a:prstGeom>
        </p:spPr>
        <p:txBody>
          <a:bodyPr vert="horz" lIns="91436" tIns="45718" rIns="91436" bIns="45718" rtlCol="0" anchor="ctr">
            <a:normAutofit/>
          </a:bodyPr>
          <a:lstStyle/>
          <a:p>
            <a:r>
              <a:rPr lang="en-US"/>
              <a:t>Click to edit Master title style</a:t>
            </a:r>
          </a:p>
        </p:txBody>
      </p:sp>
      <p:sp>
        <p:nvSpPr>
          <p:cNvPr id="3" name="Text Placeholder 2"/>
          <p:cNvSpPr>
            <a:spLocks noGrp="1"/>
          </p:cNvSpPr>
          <p:nvPr>
            <p:ph type="body" idx="1"/>
          </p:nvPr>
        </p:nvSpPr>
        <p:spPr>
          <a:xfrm>
            <a:off x="457200" y="853820"/>
            <a:ext cx="8229601" cy="3740804"/>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5"/>
            <a:ext cx="2133600" cy="273844"/>
          </a:xfrm>
          <a:prstGeom prst="rect">
            <a:avLst/>
          </a:prstGeom>
        </p:spPr>
        <p:txBody>
          <a:bodyPr vert="horz" lIns="91436" tIns="45718" rIns="91436" bIns="45718" rtlCol="0" anchor="ctr"/>
          <a:lstStyle>
            <a:lvl1pPr algn="l">
              <a:defRPr sz="1200">
                <a:solidFill>
                  <a:schemeClr val="tx1">
                    <a:tint val="75000"/>
                  </a:schemeClr>
                </a:solidFill>
              </a:defRPr>
            </a:lvl1pPr>
          </a:lstStyle>
          <a:p>
            <a:pPr defTabSz="914171"/>
            <a:fld id="{FD1176A7-B091-469C-82C8-89C693043C40}" type="datetimeFigureOut">
              <a:rPr lang="en-US" smtClean="0">
                <a:solidFill>
                  <a:prstClr val="black">
                    <a:tint val="75000"/>
                  </a:prstClr>
                </a:solidFill>
              </a:rPr>
              <a:pPr defTabSz="914171"/>
              <a:t>10/25/20</a:t>
            </a:fld>
            <a:endParaRPr lang="en-US">
              <a:solidFill>
                <a:prstClr val="black">
                  <a:tint val="75000"/>
                </a:prstClr>
              </a:solidFill>
            </a:endParaRPr>
          </a:p>
        </p:txBody>
      </p:sp>
      <p:sp>
        <p:nvSpPr>
          <p:cNvPr id="5" name="Footer Placeholder 4"/>
          <p:cNvSpPr>
            <a:spLocks noGrp="1"/>
          </p:cNvSpPr>
          <p:nvPr>
            <p:ph type="ftr" sz="quarter" idx="3"/>
          </p:nvPr>
        </p:nvSpPr>
        <p:spPr>
          <a:xfrm>
            <a:off x="3124201" y="4767265"/>
            <a:ext cx="2895600" cy="273844"/>
          </a:xfrm>
          <a:prstGeom prst="rect">
            <a:avLst/>
          </a:prstGeom>
        </p:spPr>
        <p:txBody>
          <a:bodyPr vert="horz" lIns="91436" tIns="45718" rIns="91436" bIns="45718" rtlCol="0" anchor="ctr"/>
          <a:lstStyle>
            <a:lvl1pPr algn="ctr">
              <a:defRPr sz="1200">
                <a:solidFill>
                  <a:schemeClr val="tx1">
                    <a:tint val="75000"/>
                  </a:schemeClr>
                </a:solidFill>
              </a:defRPr>
            </a:lvl1pPr>
          </a:lstStyle>
          <a:p>
            <a:pPr defTabSz="914171"/>
            <a:endParaRPr lang="en-US">
              <a:solidFill>
                <a:prstClr val="black">
                  <a:tint val="75000"/>
                </a:prstClr>
              </a:solidFill>
            </a:endParaRPr>
          </a:p>
        </p:txBody>
      </p:sp>
      <p:sp>
        <p:nvSpPr>
          <p:cNvPr id="6" name="Slide Number Placeholder 5"/>
          <p:cNvSpPr>
            <a:spLocks noGrp="1"/>
          </p:cNvSpPr>
          <p:nvPr>
            <p:ph type="sldNum" sz="quarter" idx="4"/>
          </p:nvPr>
        </p:nvSpPr>
        <p:spPr>
          <a:xfrm>
            <a:off x="6553202" y="4767265"/>
            <a:ext cx="2133600" cy="273844"/>
          </a:xfrm>
          <a:prstGeom prst="rect">
            <a:avLst/>
          </a:prstGeom>
        </p:spPr>
        <p:txBody>
          <a:bodyPr vert="horz" lIns="91436" tIns="45718" rIns="91436" bIns="45718" rtlCol="0" anchor="ctr"/>
          <a:lstStyle>
            <a:lvl1pPr algn="r">
              <a:defRPr sz="1200">
                <a:solidFill>
                  <a:schemeClr val="tx1">
                    <a:tint val="75000"/>
                  </a:schemeClr>
                </a:solidFill>
              </a:defRPr>
            </a:lvl1pPr>
          </a:lstStyle>
          <a:p>
            <a:pPr defTabSz="914171"/>
            <a:fld id="{5939B1FA-81F2-4940-9AF3-5EAFB5D6669B}" type="slidenum">
              <a:rPr lang="en-US" smtClean="0">
                <a:solidFill>
                  <a:prstClr val="black">
                    <a:tint val="75000"/>
                  </a:prstClr>
                </a:solidFill>
              </a:rPr>
              <a:pPr defTabSz="914171"/>
              <a:t>‹#›</a:t>
            </a:fld>
            <a:endParaRPr lang="en-US">
              <a:solidFill>
                <a:prstClr val="black">
                  <a:tint val="75000"/>
                </a:prstClr>
              </a:solidFill>
            </a:endParaRPr>
          </a:p>
        </p:txBody>
      </p:sp>
    </p:spTree>
    <p:extLst>
      <p:ext uri="{BB962C8B-B14F-4D97-AF65-F5344CB8AC3E}">
        <p14:creationId xmlns:p14="http://schemas.microsoft.com/office/powerpoint/2010/main" val="20191409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134" rtl="0" eaLnBrk="1" latinLnBrk="0" hangingPunct="1">
        <a:spcBef>
          <a:spcPct val="0"/>
        </a:spcBef>
        <a:buNone/>
        <a:defRPr sz="2399" kern="1200">
          <a:solidFill>
            <a:schemeClr val="tx1">
              <a:lumMod val="65000"/>
              <a:lumOff val="35000"/>
            </a:schemeClr>
          </a:solidFill>
          <a:latin typeface="+mj-lt"/>
          <a:ea typeface="+mj-ea"/>
          <a:cs typeface="+mj-cs"/>
        </a:defRPr>
      </a:lvl1pPr>
    </p:titleStyle>
    <p:bodyStyle>
      <a:lvl1pPr marL="342800" indent="-342800" algn="l" defTabSz="914134" rtl="0" eaLnBrk="1" latinLnBrk="0" hangingPunct="1">
        <a:spcBef>
          <a:spcPct val="20000"/>
        </a:spcBef>
        <a:buFont typeface="Arial" pitchFamily="34" charset="0"/>
        <a:buChar char="•"/>
        <a:defRPr sz="2699" kern="1200">
          <a:solidFill>
            <a:schemeClr val="tx1"/>
          </a:solidFill>
          <a:latin typeface="+mj-lt"/>
          <a:ea typeface="+mn-ea"/>
          <a:cs typeface="+mn-cs"/>
        </a:defRPr>
      </a:lvl1pPr>
      <a:lvl2pPr marL="742733" indent="-285667" algn="l" defTabSz="914134" rtl="0" eaLnBrk="1" latinLnBrk="0" hangingPunct="1">
        <a:spcBef>
          <a:spcPct val="20000"/>
        </a:spcBef>
        <a:buFont typeface="Arial" pitchFamily="34" charset="0"/>
        <a:buChar char="–"/>
        <a:defRPr sz="2399" kern="1200">
          <a:solidFill>
            <a:schemeClr val="tx1"/>
          </a:solidFill>
          <a:latin typeface="+mj-lt"/>
          <a:ea typeface="+mn-ea"/>
          <a:cs typeface="+mn-cs"/>
        </a:defRPr>
      </a:lvl2pPr>
      <a:lvl3pPr marL="1142666" indent="-228534" algn="l" defTabSz="914134" rtl="0" eaLnBrk="1" latinLnBrk="0" hangingPunct="1">
        <a:spcBef>
          <a:spcPct val="20000"/>
        </a:spcBef>
        <a:buFont typeface="Arial" pitchFamily="34" charset="0"/>
        <a:buChar char="•"/>
        <a:defRPr sz="1799" kern="1200">
          <a:solidFill>
            <a:schemeClr val="tx1"/>
          </a:solidFill>
          <a:latin typeface="+mj-lt"/>
          <a:ea typeface="+mn-ea"/>
          <a:cs typeface="+mn-cs"/>
        </a:defRPr>
      </a:lvl3pPr>
      <a:lvl4pPr marL="1599734" indent="-228534" algn="l" defTabSz="914134" rtl="0" eaLnBrk="1" latinLnBrk="0" hangingPunct="1">
        <a:spcBef>
          <a:spcPct val="20000"/>
        </a:spcBef>
        <a:buFont typeface="Arial" pitchFamily="34" charset="0"/>
        <a:buChar char="–"/>
        <a:defRPr sz="1500" kern="1200">
          <a:solidFill>
            <a:schemeClr val="tx1"/>
          </a:solidFill>
          <a:latin typeface="+mj-lt"/>
          <a:ea typeface="+mn-ea"/>
          <a:cs typeface="+mn-cs"/>
        </a:defRPr>
      </a:lvl4pPr>
      <a:lvl5pPr marL="2056800" indent="-228534" algn="l" defTabSz="914134" rtl="0" eaLnBrk="1" latinLnBrk="0" hangingPunct="1">
        <a:spcBef>
          <a:spcPct val="20000"/>
        </a:spcBef>
        <a:buFont typeface="Arial" pitchFamily="34" charset="0"/>
        <a:buChar char="»"/>
        <a:defRPr sz="1500" kern="1200">
          <a:solidFill>
            <a:schemeClr val="tx1"/>
          </a:solidFill>
          <a:latin typeface="+mj-lt"/>
          <a:ea typeface="+mn-ea"/>
          <a:cs typeface="+mn-cs"/>
        </a:defRPr>
      </a:lvl5pPr>
      <a:lvl6pPr marL="2513867" indent="-228534" algn="l" defTabSz="91413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933" indent="-228534" algn="l" defTabSz="91413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000" indent="-228534" algn="l" defTabSz="91413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067" indent="-228534" algn="l" defTabSz="914134"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34" rtl="0" eaLnBrk="1" latinLnBrk="0" hangingPunct="1">
        <a:defRPr sz="1799" kern="1200">
          <a:solidFill>
            <a:schemeClr val="tx1"/>
          </a:solidFill>
          <a:latin typeface="+mn-lt"/>
          <a:ea typeface="+mn-ea"/>
          <a:cs typeface="+mn-cs"/>
        </a:defRPr>
      </a:lvl1pPr>
      <a:lvl2pPr marL="457067" algn="l" defTabSz="914134" rtl="0" eaLnBrk="1" latinLnBrk="0" hangingPunct="1">
        <a:defRPr sz="1799" kern="1200">
          <a:solidFill>
            <a:schemeClr val="tx1"/>
          </a:solidFill>
          <a:latin typeface="+mn-lt"/>
          <a:ea typeface="+mn-ea"/>
          <a:cs typeface="+mn-cs"/>
        </a:defRPr>
      </a:lvl2pPr>
      <a:lvl3pPr marL="914134" algn="l" defTabSz="914134" rtl="0" eaLnBrk="1" latinLnBrk="0" hangingPunct="1">
        <a:defRPr sz="1799" kern="1200">
          <a:solidFill>
            <a:schemeClr val="tx1"/>
          </a:solidFill>
          <a:latin typeface="+mn-lt"/>
          <a:ea typeface="+mn-ea"/>
          <a:cs typeface="+mn-cs"/>
        </a:defRPr>
      </a:lvl3pPr>
      <a:lvl4pPr marL="1371200" algn="l" defTabSz="914134" rtl="0" eaLnBrk="1" latinLnBrk="0" hangingPunct="1">
        <a:defRPr sz="1799" kern="1200">
          <a:solidFill>
            <a:schemeClr val="tx1"/>
          </a:solidFill>
          <a:latin typeface="+mn-lt"/>
          <a:ea typeface="+mn-ea"/>
          <a:cs typeface="+mn-cs"/>
        </a:defRPr>
      </a:lvl4pPr>
      <a:lvl5pPr marL="1828267" algn="l" defTabSz="914134" rtl="0" eaLnBrk="1" latinLnBrk="0" hangingPunct="1">
        <a:defRPr sz="1799" kern="1200">
          <a:solidFill>
            <a:schemeClr val="tx1"/>
          </a:solidFill>
          <a:latin typeface="+mn-lt"/>
          <a:ea typeface="+mn-ea"/>
          <a:cs typeface="+mn-cs"/>
        </a:defRPr>
      </a:lvl5pPr>
      <a:lvl6pPr marL="2285333" algn="l" defTabSz="914134" rtl="0" eaLnBrk="1" latinLnBrk="0" hangingPunct="1">
        <a:defRPr sz="1799" kern="1200">
          <a:solidFill>
            <a:schemeClr val="tx1"/>
          </a:solidFill>
          <a:latin typeface="+mn-lt"/>
          <a:ea typeface="+mn-ea"/>
          <a:cs typeface="+mn-cs"/>
        </a:defRPr>
      </a:lvl6pPr>
      <a:lvl7pPr marL="2742401" algn="l" defTabSz="914134" rtl="0" eaLnBrk="1" latinLnBrk="0" hangingPunct="1">
        <a:defRPr sz="1799" kern="1200">
          <a:solidFill>
            <a:schemeClr val="tx1"/>
          </a:solidFill>
          <a:latin typeface="+mn-lt"/>
          <a:ea typeface="+mn-ea"/>
          <a:cs typeface="+mn-cs"/>
        </a:defRPr>
      </a:lvl7pPr>
      <a:lvl8pPr marL="3199466" algn="l" defTabSz="914134" rtl="0" eaLnBrk="1" latinLnBrk="0" hangingPunct="1">
        <a:defRPr sz="1799" kern="1200">
          <a:solidFill>
            <a:schemeClr val="tx1"/>
          </a:solidFill>
          <a:latin typeface="+mn-lt"/>
          <a:ea typeface="+mn-ea"/>
          <a:cs typeface="+mn-cs"/>
        </a:defRPr>
      </a:lvl8pPr>
      <a:lvl9pPr marL="3656534" algn="l" defTabSz="914134"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598A900-314C-A749-85E4-D70C9DC1E58E}"/>
              </a:ext>
            </a:extLst>
          </p:cNvPr>
          <p:cNvPicPr>
            <a:picLocks noChangeAspect="1"/>
          </p:cNvPicPr>
          <p:nvPr/>
        </p:nvPicPr>
        <p:blipFill rotWithShape="1">
          <a:blip r:embed="rId2">
            <a:extLst>
              <a:ext uri="{BEBA8EAE-BF5A-486C-A8C5-ECC9F3942E4B}">
                <a14:imgProps xmlns:a14="http://schemas.microsoft.com/office/drawing/2010/main">
                  <a14:imgLayer>
                    <a14:imgEffect>
                      <a14:colorTemperature colorTemp="5300"/>
                    </a14:imgEffect>
                  </a14:imgLayer>
                </a14:imgProps>
              </a:ext>
            </a:extLst>
          </a:blip>
          <a:srcRect b="11369"/>
          <a:stretch/>
        </p:blipFill>
        <p:spPr>
          <a:xfrm>
            <a:off x="1191" y="0"/>
            <a:ext cx="9142809" cy="5143501"/>
          </a:xfrm>
          <a:prstGeom prst="rect">
            <a:avLst/>
          </a:prstGeom>
        </p:spPr>
      </p:pic>
      <p:sp>
        <p:nvSpPr>
          <p:cNvPr id="4" name="Rectangle 3"/>
          <p:cNvSpPr/>
          <p:nvPr/>
        </p:nvSpPr>
        <p:spPr>
          <a:xfrm>
            <a:off x="1191" y="1464416"/>
            <a:ext cx="9141618" cy="2319867"/>
          </a:xfrm>
          <a:prstGeom prst="rect">
            <a:avLst/>
          </a:prstGeom>
          <a:solidFill>
            <a:schemeClr val="tx1">
              <a:lumMod val="85000"/>
              <a:lumOff val="1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r>
              <a:rPr lang="en-US" sz="1349" dirty="0">
                <a:solidFill>
                  <a:prstClr val="white"/>
                </a:solidFill>
              </a:rPr>
              <a:t>\</a:t>
            </a:r>
          </a:p>
        </p:txBody>
      </p:sp>
      <p:sp>
        <p:nvSpPr>
          <p:cNvPr id="2" name="Rectangle 1"/>
          <p:cNvSpPr/>
          <p:nvPr/>
        </p:nvSpPr>
        <p:spPr>
          <a:xfrm>
            <a:off x="1407790" y="1997532"/>
            <a:ext cx="6328420" cy="969240"/>
          </a:xfrm>
          <a:prstGeom prst="rect">
            <a:avLst/>
          </a:prstGeom>
        </p:spPr>
        <p:txBody>
          <a:bodyPr wrap="square">
            <a:spAutoFit/>
          </a:bodyPr>
          <a:lstStyle/>
          <a:p>
            <a:pPr algn="ctr" defTabSz="685595"/>
            <a:r>
              <a:rPr lang="en-US" sz="3599" b="1" cap="all" dirty="0">
                <a:solidFill>
                  <a:prstClr val="white"/>
                </a:solidFill>
                <a:latin typeface="Arial" pitchFamily="34" charset="0"/>
                <a:cs typeface="Arial" pitchFamily="34" charset="0"/>
              </a:rPr>
              <a:t>WEEK 1 Graded Activity</a:t>
            </a:r>
            <a:br>
              <a:rPr lang="en-US" sz="3599" b="1" cap="all" dirty="0">
                <a:solidFill>
                  <a:prstClr val="white"/>
                </a:solidFill>
                <a:latin typeface="Arial" pitchFamily="34" charset="0"/>
                <a:cs typeface="Arial" pitchFamily="34" charset="0"/>
              </a:rPr>
            </a:br>
            <a:r>
              <a:rPr lang="en-US" sz="2099" cap="all" dirty="0">
                <a:solidFill>
                  <a:prstClr val="white"/>
                </a:solidFill>
                <a:latin typeface="Arial" pitchFamily="34" charset="0"/>
                <a:cs typeface="Arial" pitchFamily="34" charset="0"/>
              </a:rPr>
              <a:t>System Thinking</a:t>
            </a:r>
          </a:p>
        </p:txBody>
      </p:sp>
      <p:pic>
        <p:nvPicPr>
          <p:cNvPr id="7" name="Picture 6">
            <a:extLst>
              <a:ext uri="{FF2B5EF4-FFF2-40B4-BE49-F238E27FC236}">
                <a16:creationId xmlns:a16="http://schemas.microsoft.com/office/drawing/2014/main" id="{45E34D49-0973-FB4C-BB53-3113FFA0D789}"/>
              </a:ext>
            </a:extLst>
          </p:cNvPr>
          <p:cNvPicPr>
            <a:picLocks noChangeAspect="1"/>
          </p:cNvPicPr>
          <p:nvPr/>
        </p:nvPicPr>
        <p:blipFill>
          <a:blip r:embed="rId3"/>
          <a:stretch>
            <a:fillRect/>
          </a:stretch>
        </p:blipFill>
        <p:spPr>
          <a:xfrm>
            <a:off x="7118056" y="4307516"/>
            <a:ext cx="1845192" cy="569374"/>
          </a:xfrm>
          <a:prstGeom prst="rect">
            <a:avLst/>
          </a:prstGeom>
        </p:spPr>
      </p:pic>
      <p:sp>
        <p:nvSpPr>
          <p:cNvPr id="8" name="TextBox 7">
            <a:extLst>
              <a:ext uri="{FF2B5EF4-FFF2-40B4-BE49-F238E27FC236}">
                <a16:creationId xmlns:a16="http://schemas.microsoft.com/office/drawing/2014/main" id="{2AFAC2FC-8671-3248-BD76-0687F706A7FE}"/>
              </a:ext>
            </a:extLst>
          </p:cNvPr>
          <p:cNvSpPr txBox="1"/>
          <p:nvPr/>
        </p:nvSpPr>
        <p:spPr>
          <a:xfrm>
            <a:off x="170121" y="4749932"/>
            <a:ext cx="4758034" cy="253916"/>
          </a:xfrm>
          <a:prstGeom prst="rect">
            <a:avLst/>
          </a:prstGeom>
          <a:noFill/>
        </p:spPr>
        <p:txBody>
          <a:bodyPr wrap="none" rtlCol="0">
            <a:spAutoFit/>
          </a:bodyPr>
          <a:lstStyle/>
          <a:p>
            <a:r>
              <a:rPr lang="en-US" sz="1050" dirty="0">
                <a:solidFill>
                  <a:schemeClr val="bg1"/>
                </a:solidFill>
              </a:rPr>
              <a:t>Copyright © 2020. Massachusetts Institute of Technology. All rights reserved</a:t>
            </a:r>
          </a:p>
        </p:txBody>
      </p:sp>
      <p:sp>
        <p:nvSpPr>
          <p:cNvPr id="9" name="Rectangle 8">
            <a:extLst>
              <a:ext uri="{FF2B5EF4-FFF2-40B4-BE49-F238E27FC236}">
                <a16:creationId xmlns:a16="http://schemas.microsoft.com/office/drawing/2014/main" id="{16C6F2A7-105C-3145-8244-0C7F09A0A458}"/>
              </a:ext>
            </a:extLst>
          </p:cNvPr>
          <p:cNvSpPr/>
          <p:nvPr/>
        </p:nvSpPr>
        <p:spPr>
          <a:xfrm>
            <a:off x="3675764" y="3233382"/>
            <a:ext cx="1792478" cy="307777"/>
          </a:xfrm>
          <a:prstGeom prst="rect">
            <a:avLst/>
          </a:prstGeom>
        </p:spPr>
        <p:txBody>
          <a:bodyPr wrap="none">
            <a:spAutoFit/>
          </a:bodyPr>
          <a:lstStyle/>
          <a:p>
            <a:pPr algn="ctr"/>
            <a:r>
              <a:rPr lang="en-US" cap="all" dirty="0">
                <a:solidFill>
                  <a:prstClr val="white"/>
                </a:solidFill>
                <a:latin typeface="Arial" pitchFamily="34" charset="0"/>
                <a:cs typeface="Arial" pitchFamily="34" charset="0"/>
              </a:rPr>
              <a:t>Type your name</a:t>
            </a:r>
            <a:endParaRPr lang="en-US" dirty="0"/>
          </a:p>
        </p:txBody>
      </p:sp>
    </p:spTree>
    <p:extLst>
      <p:ext uri="{BB962C8B-B14F-4D97-AF65-F5344CB8AC3E}">
        <p14:creationId xmlns:p14="http://schemas.microsoft.com/office/powerpoint/2010/main" val="484508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grpSp>
        <p:nvGrpSpPr>
          <p:cNvPr id="6" name="Group 5"/>
          <p:cNvGrpSpPr/>
          <p:nvPr/>
        </p:nvGrpSpPr>
        <p:grpSpPr>
          <a:xfrm>
            <a:off x="2429156" y="3559371"/>
            <a:ext cx="6713654" cy="1363082"/>
            <a:chOff x="3237285" y="4745828"/>
            <a:chExt cx="8951539" cy="1817442"/>
          </a:xfrm>
        </p:grpSpPr>
        <p:sp>
          <p:nvSpPr>
            <p:cNvPr id="4" name="Rectangle 3"/>
            <p:cNvSpPr/>
            <p:nvPr/>
          </p:nvSpPr>
          <p:spPr>
            <a:xfrm>
              <a:off x="4258126" y="4745828"/>
              <a:ext cx="7930698" cy="1817442"/>
            </a:xfrm>
            <a:prstGeom prst="rect">
              <a:avLst/>
            </a:prstGeom>
            <a:solidFill>
              <a:srgbClr val="769BAE">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buClrTx/>
              </a:pPr>
              <a:endParaRPr lang="en-US" sz="1349" kern="1200" dirty="0">
                <a:solidFill>
                  <a:prstClr val="white"/>
                </a:solidFill>
                <a:latin typeface="Calibri"/>
              </a:endParaRPr>
            </a:p>
          </p:txBody>
        </p:sp>
        <p:sp>
          <p:nvSpPr>
            <p:cNvPr id="3" name="Right Triangle 2"/>
            <p:cNvSpPr/>
            <p:nvPr/>
          </p:nvSpPr>
          <p:spPr>
            <a:xfrm rot="16200000">
              <a:off x="2840060" y="5143053"/>
              <a:ext cx="1817442" cy="1022991"/>
            </a:xfrm>
            <a:prstGeom prst="rtTriangle">
              <a:avLst/>
            </a:prstGeom>
            <a:solidFill>
              <a:srgbClr val="769BAE">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595">
                <a:buClrTx/>
              </a:pPr>
              <a:endParaRPr lang="en-US" sz="1349" kern="1200">
                <a:solidFill>
                  <a:prstClr val="white"/>
                </a:solidFill>
                <a:latin typeface="Calibri"/>
              </a:endParaRPr>
            </a:p>
          </p:txBody>
        </p:sp>
      </p:grpSp>
      <p:sp>
        <p:nvSpPr>
          <p:cNvPr id="2" name="Rectangle 1"/>
          <p:cNvSpPr/>
          <p:nvPr/>
        </p:nvSpPr>
        <p:spPr>
          <a:xfrm>
            <a:off x="3194787" y="3917809"/>
            <a:ext cx="5844106" cy="646203"/>
          </a:xfrm>
          <a:prstGeom prst="rect">
            <a:avLst/>
          </a:prstGeom>
        </p:spPr>
        <p:txBody>
          <a:bodyPr wrap="square">
            <a:spAutoFit/>
          </a:bodyPr>
          <a:lstStyle/>
          <a:p>
            <a:pPr defTabSz="685595">
              <a:buClrTx/>
            </a:pPr>
            <a:r>
              <a:rPr lang="en-US" sz="3599" b="1" cap="all" dirty="0">
                <a:solidFill>
                  <a:prstClr val="white"/>
                </a:solidFill>
                <a:latin typeface="Arial" pitchFamily="34" charset="0"/>
                <a:ea typeface="+mn-ea"/>
                <a:cs typeface="Arial" pitchFamily="34" charset="0"/>
              </a:rPr>
              <a:t>Sample answer</a:t>
            </a:r>
          </a:p>
        </p:txBody>
      </p:sp>
    </p:spTree>
    <p:extLst>
      <p:ext uri="{BB962C8B-B14F-4D97-AF65-F5344CB8AC3E}">
        <p14:creationId xmlns:p14="http://schemas.microsoft.com/office/powerpoint/2010/main" val="1466750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9"/>
          <p:cNvSpPr txBox="1"/>
          <p:nvPr/>
        </p:nvSpPr>
        <p:spPr>
          <a:xfrm>
            <a:off x="116925" y="2675350"/>
            <a:ext cx="3647100" cy="674400"/>
          </a:xfrm>
          <a:prstGeom prst="rect">
            <a:avLst/>
          </a:prstGeom>
          <a:solidFill>
            <a:srgbClr val="769BAE">
              <a:alpha val="10000"/>
            </a:srgbClr>
          </a:solidFill>
          <a:ln w="9525" cap="flat" cmpd="sng">
            <a:solidFill>
              <a:srgbClr val="769BAE"/>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000"/>
              <a:t>The expected emergent function is to translate riders vertically through a building. The benefit is quick and convenient access to upper floors in a multi-story building.</a:t>
            </a:r>
            <a:endParaRPr sz="1000"/>
          </a:p>
          <a:p>
            <a:pPr marL="0" marR="0" lvl="0" indent="0" algn="l" rtl="0">
              <a:lnSpc>
                <a:spcPct val="100000"/>
              </a:lnSpc>
              <a:spcBef>
                <a:spcPts val="0"/>
              </a:spcBef>
              <a:spcAft>
                <a:spcPts val="0"/>
              </a:spcAft>
              <a:buNone/>
            </a:pPr>
            <a:endParaRPr sz="1000"/>
          </a:p>
        </p:txBody>
      </p:sp>
      <p:sp>
        <p:nvSpPr>
          <p:cNvPr id="117" name="Google Shape;117;p19"/>
          <p:cNvSpPr/>
          <p:nvPr/>
        </p:nvSpPr>
        <p:spPr>
          <a:xfrm>
            <a:off x="0" y="0"/>
            <a:ext cx="9158700" cy="642900"/>
          </a:xfrm>
          <a:prstGeom prst="rect">
            <a:avLst/>
          </a:prstGeom>
          <a:solidFill>
            <a:srgbClr val="769BAE">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19"/>
          <p:cNvSpPr txBox="1">
            <a:spLocks noGrp="1"/>
          </p:cNvSpPr>
          <p:nvPr>
            <p:ph type="title"/>
          </p:nvPr>
        </p:nvSpPr>
        <p:spPr>
          <a:xfrm>
            <a:off x="67825" y="35100"/>
            <a:ext cx="8334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cap="all" dirty="0">
                <a:solidFill>
                  <a:schemeClr val="bg1"/>
                </a:solidFill>
              </a:rPr>
              <a:t>Elevator System (Sample Answer)</a:t>
            </a:r>
            <a:endParaRPr b="1" cap="all" dirty="0">
              <a:solidFill>
                <a:schemeClr val="bg1"/>
              </a:solidFill>
            </a:endParaRPr>
          </a:p>
        </p:txBody>
      </p:sp>
      <p:sp>
        <p:nvSpPr>
          <p:cNvPr id="119" name="Google Shape;119;p19"/>
          <p:cNvSpPr txBox="1"/>
          <p:nvPr/>
        </p:nvSpPr>
        <p:spPr>
          <a:xfrm>
            <a:off x="116925" y="813675"/>
            <a:ext cx="3647100" cy="38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a:t>Scenario: What is the issue and what role do you play?</a:t>
            </a:r>
            <a:endParaRPr sz="1000" b="1" dirty="0"/>
          </a:p>
        </p:txBody>
      </p:sp>
      <p:sp>
        <p:nvSpPr>
          <p:cNvPr id="120" name="Google Shape;120;p19"/>
          <p:cNvSpPr txBox="1"/>
          <p:nvPr/>
        </p:nvSpPr>
        <p:spPr>
          <a:xfrm>
            <a:off x="116925" y="1088825"/>
            <a:ext cx="3647100" cy="1128300"/>
          </a:xfrm>
          <a:prstGeom prst="rect">
            <a:avLst/>
          </a:prstGeom>
          <a:solidFill>
            <a:srgbClr val="769BAE">
              <a:alpha val="10000"/>
            </a:srgbClr>
          </a:solidFill>
          <a:ln w="9525" cap="flat" cmpd="sng">
            <a:solidFill>
              <a:srgbClr val="769BAE"/>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400"/>
              </a:spcBef>
              <a:spcAft>
                <a:spcPts val="0"/>
              </a:spcAft>
              <a:buClr>
                <a:schemeClr val="dk1"/>
              </a:buClr>
              <a:buSzPts val="1100"/>
              <a:buFont typeface="Arial"/>
              <a:buNone/>
            </a:pPr>
            <a:r>
              <a:rPr lang="en" sz="1000" dirty="0">
                <a:solidFill>
                  <a:schemeClr val="dk1"/>
                </a:solidFill>
              </a:rPr>
              <a:t>I am the chief system officer at an elevator company. A newly deployed product is having trouble operating. It seems  the car is not stopping at the right position relative to the door on the floor. The boss has asked me to investigate and make a recommendation.</a:t>
            </a:r>
            <a:endParaRPr sz="1000" dirty="0">
              <a:solidFill>
                <a:schemeClr val="dk1"/>
              </a:solidFill>
            </a:endParaRPr>
          </a:p>
          <a:p>
            <a:pPr marL="0" marR="0" lvl="0" indent="0" algn="l" rtl="0">
              <a:lnSpc>
                <a:spcPct val="100000"/>
              </a:lnSpc>
              <a:spcBef>
                <a:spcPts val="0"/>
              </a:spcBef>
              <a:spcAft>
                <a:spcPts val="0"/>
              </a:spcAft>
              <a:buNone/>
            </a:pPr>
            <a:endParaRPr sz="1000" dirty="0"/>
          </a:p>
        </p:txBody>
      </p:sp>
      <p:sp>
        <p:nvSpPr>
          <p:cNvPr id="121" name="Google Shape;121;p19"/>
          <p:cNvSpPr txBox="1"/>
          <p:nvPr/>
        </p:nvSpPr>
        <p:spPr>
          <a:xfrm>
            <a:off x="116925" y="3560425"/>
            <a:ext cx="3647100" cy="38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a:t>What are the problems associated with emergence of function, performance, </a:t>
            </a:r>
            <a:r>
              <a:rPr lang="en" sz="1000" b="1" dirty="0" err="1"/>
              <a:t>ilities</a:t>
            </a:r>
            <a:r>
              <a:rPr lang="en" sz="1000" b="1" dirty="0"/>
              <a:t>, and emergencies:</a:t>
            </a:r>
            <a:endParaRPr sz="1000" b="1" dirty="0"/>
          </a:p>
        </p:txBody>
      </p:sp>
      <p:sp>
        <p:nvSpPr>
          <p:cNvPr id="122" name="Google Shape;122;p19"/>
          <p:cNvSpPr txBox="1"/>
          <p:nvPr/>
        </p:nvSpPr>
        <p:spPr>
          <a:xfrm>
            <a:off x="116925" y="4019425"/>
            <a:ext cx="3647100" cy="468600"/>
          </a:xfrm>
          <a:prstGeom prst="rect">
            <a:avLst/>
          </a:prstGeom>
          <a:solidFill>
            <a:srgbClr val="769BAE">
              <a:alpha val="10000"/>
            </a:srgbClr>
          </a:solidFill>
          <a:ln w="9525" cap="flat" cmpd="sng">
            <a:solidFill>
              <a:srgbClr val="769BAE"/>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rPr>
              <a:t>The main problem is performance. The car stops, but not quite in the right place.</a:t>
            </a:r>
            <a:endParaRPr sz="1000" i="1"/>
          </a:p>
        </p:txBody>
      </p:sp>
      <p:sp>
        <p:nvSpPr>
          <p:cNvPr id="123" name="Google Shape;123;p19"/>
          <p:cNvSpPr txBox="1"/>
          <p:nvPr/>
        </p:nvSpPr>
        <p:spPr>
          <a:xfrm>
            <a:off x="4154550" y="1374550"/>
            <a:ext cx="4809600" cy="3148200"/>
          </a:xfrm>
          <a:prstGeom prst="rect">
            <a:avLst/>
          </a:prstGeom>
          <a:solidFill>
            <a:srgbClr val="769BAE">
              <a:alpha val="10000"/>
            </a:srgbClr>
          </a:solidFill>
          <a:ln w="9525" cap="flat" cmpd="sng">
            <a:solidFill>
              <a:srgbClr val="769BAE"/>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000" dirty="0"/>
          </a:p>
        </p:txBody>
      </p:sp>
      <p:sp>
        <p:nvSpPr>
          <p:cNvPr id="124" name="Google Shape;124;p19" descr="The red dotted lines represent the boundaries of the system and integrate the 3 functions" title="red dotted line covering three form and function boxes"/>
          <p:cNvSpPr/>
          <p:nvPr/>
        </p:nvSpPr>
        <p:spPr>
          <a:xfrm>
            <a:off x="5757812" y="1957763"/>
            <a:ext cx="1443600" cy="2416500"/>
          </a:xfrm>
          <a:prstGeom prst="rect">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19" descr="blue box of form: elevator shaft containing a white box with the function: Constraints car" title="Form and function 1"/>
          <p:cNvSpPr/>
          <p:nvPr/>
        </p:nvSpPr>
        <p:spPr>
          <a:xfrm>
            <a:off x="5898812" y="2074088"/>
            <a:ext cx="1161600" cy="468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700" b="1" dirty="0"/>
              <a:t>Elevator shaft</a:t>
            </a:r>
            <a:endParaRPr sz="700" b="1" dirty="0"/>
          </a:p>
        </p:txBody>
      </p:sp>
      <p:sp>
        <p:nvSpPr>
          <p:cNvPr id="126" name="Google Shape;126;p19"/>
          <p:cNvSpPr/>
          <p:nvPr/>
        </p:nvSpPr>
        <p:spPr>
          <a:xfrm>
            <a:off x="5964062" y="2309426"/>
            <a:ext cx="1031100" cy="176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b="1"/>
              <a:t>Constraints car</a:t>
            </a:r>
            <a:endParaRPr sz="700" b="1"/>
          </a:p>
        </p:txBody>
      </p:sp>
      <p:sp>
        <p:nvSpPr>
          <p:cNvPr id="127" name="Google Shape;127;p19"/>
          <p:cNvSpPr txBox="1"/>
          <p:nvPr/>
        </p:nvSpPr>
        <p:spPr>
          <a:xfrm>
            <a:off x="5383962" y="1502723"/>
            <a:ext cx="2117400" cy="398177"/>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dirty="0">
                <a:solidFill>
                  <a:srgbClr val="FF0000"/>
                </a:solidFill>
              </a:rPr>
              <a:t>Simple Elevator</a:t>
            </a:r>
            <a:endParaRPr sz="1000" b="1" dirty="0">
              <a:solidFill>
                <a:srgbClr val="FF0000"/>
              </a:solidFill>
            </a:endParaRPr>
          </a:p>
          <a:p>
            <a:pPr marL="0" lvl="0" indent="0" algn="ctr" rtl="0">
              <a:spcBef>
                <a:spcPts val="0"/>
              </a:spcBef>
              <a:spcAft>
                <a:spcPts val="0"/>
              </a:spcAft>
              <a:buNone/>
            </a:pPr>
            <a:r>
              <a:rPr lang="en" sz="1000" b="1" dirty="0">
                <a:solidFill>
                  <a:srgbClr val="FF0000"/>
                </a:solidFill>
              </a:rPr>
              <a:t>System Boundary</a:t>
            </a:r>
            <a:endParaRPr sz="1000" b="1" dirty="0">
              <a:solidFill>
                <a:srgbClr val="FF0000"/>
              </a:solidFill>
            </a:endParaRPr>
          </a:p>
        </p:txBody>
      </p:sp>
      <p:sp>
        <p:nvSpPr>
          <p:cNvPr id="128" name="Google Shape;128;p19" descr="blue box of form: cable drive containing a white box with the function: Moves car" title="Form and Function 3"/>
          <p:cNvSpPr/>
          <p:nvPr/>
        </p:nvSpPr>
        <p:spPr>
          <a:xfrm>
            <a:off x="5898812" y="3708763"/>
            <a:ext cx="1161600" cy="468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700" b="1"/>
              <a:t>Cable drive</a:t>
            </a:r>
            <a:endParaRPr sz="700" b="1"/>
          </a:p>
        </p:txBody>
      </p:sp>
      <p:sp>
        <p:nvSpPr>
          <p:cNvPr id="129" name="Google Shape;129;p19"/>
          <p:cNvSpPr/>
          <p:nvPr/>
        </p:nvSpPr>
        <p:spPr>
          <a:xfrm>
            <a:off x="5964062" y="3944101"/>
            <a:ext cx="1031100" cy="176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b="1"/>
              <a:t>Moves car</a:t>
            </a:r>
            <a:endParaRPr sz="700" b="1"/>
          </a:p>
        </p:txBody>
      </p:sp>
      <p:sp>
        <p:nvSpPr>
          <p:cNvPr id="130" name="Google Shape;130;p19" descr="blue box of form outside the boundary, to the left, integrating: building frame containing a white box with the function: Carries loads." title="Context box 2: Form and Function"/>
          <p:cNvSpPr/>
          <p:nvPr/>
        </p:nvSpPr>
        <p:spPr>
          <a:xfrm>
            <a:off x="7427025" y="3708775"/>
            <a:ext cx="1161600" cy="468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700" b="1"/>
              <a:t>Building frame</a:t>
            </a:r>
            <a:endParaRPr sz="700" b="1"/>
          </a:p>
        </p:txBody>
      </p:sp>
      <p:sp>
        <p:nvSpPr>
          <p:cNvPr id="131" name="Google Shape;131;p19"/>
          <p:cNvSpPr/>
          <p:nvPr/>
        </p:nvSpPr>
        <p:spPr>
          <a:xfrm>
            <a:off x="7492319" y="3944114"/>
            <a:ext cx="1031100" cy="176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b="1"/>
              <a:t>Carries loads</a:t>
            </a:r>
            <a:endParaRPr sz="700" b="1"/>
          </a:p>
        </p:txBody>
      </p:sp>
      <p:sp>
        <p:nvSpPr>
          <p:cNvPr id="132" name="Google Shape;132;p19" descr="blue box of form outside the boundary, to the left, integrating: elevator car containing a white box with the function: Commands floor. &#10;" title="Context box 1: Form and Function"/>
          <p:cNvSpPr/>
          <p:nvPr/>
        </p:nvSpPr>
        <p:spPr>
          <a:xfrm>
            <a:off x="4405175" y="2800050"/>
            <a:ext cx="1161600" cy="468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700" b="1" dirty="0"/>
              <a:t>User</a:t>
            </a:r>
            <a:endParaRPr sz="700" b="1" dirty="0"/>
          </a:p>
        </p:txBody>
      </p:sp>
      <p:sp>
        <p:nvSpPr>
          <p:cNvPr id="133" name="Google Shape;133;p19"/>
          <p:cNvSpPr/>
          <p:nvPr/>
        </p:nvSpPr>
        <p:spPr>
          <a:xfrm>
            <a:off x="4470469" y="3035389"/>
            <a:ext cx="1031100" cy="176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b="1"/>
              <a:t>Commands floor</a:t>
            </a:r>
            <a:endParaRPr sz="700" b="1"/>
          </a:p>
        </p:txBody>
      </p:sp>
      <p:sp>
        <p:nvSpPr>
          <p:cNvPr id="134" name="Google Shape;134;p19" descr="blue box of form: elevator car containing a white box with the function: Supports car" title="Form and function 2"/>
          <p:cNvSpPr/>
          <p:nvPr/>
        </p:nvSpPr>
        <p:spPr>
          <a:xfrm>
            <a:off x="5898812" y="2833213"/>
            <a:ext cx="1161600" cy="468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700" b="1"/>
              <a:t>Elevator car</a:t>
            </a:r>
            <a:endParaRPr sz="700" b="1"/>
          </a:p>
        </p:txBody>
      </p:sp>
      <p:sp>
        <p:nvSpPr>
          <p:cNvPr id="135" name="Google Shape;135;p19"/>
          <p:cNvSpPr/>
          <p:nvPr/>
        </p:nvSpPr>
        <p:spPr>
          <a:xfrm>
            <a:off x="5964062" y="3068551"/>
            <a:ext cx="1031100" cy="176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b="1"/>
              <a:t>Supports user</a:t>
            </a:r>
            <a:endParaRPr sz="700" b="1"/>
          </a:p>
        </p:txBody>
      </p:sp>
      <p:sp>
        <p:nvSpPr>
          <p:cNvPr id="136" name="Google Shape;136;p19"/>
          <p:cNvSpPr txBox="1"/>
          <p:nvPr/>
        </p:nvSpPr>
        <p:spPr>
          <a:xfrm>
            <a:off x="116925" y="2384550"/>
            <a:ext cx="3647100" cy="383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000" b="1"/>
              <a:t>What is the expected emergent function and benefit?</a:t>
            </a:r>
            <a:endParaRPr sz="1000" b="1"/>
          </a:p>
        </p:txBody>
      </p:sp>
      <p:sp>
        <p:nvSpPr>
          <p:cNvPr id="137" name="Google Shape;137;p19"/>
          <p:cNvSpPr txBox="1"/>
          <p:nvPr/>
        </p:nvSpPr>
        <p:spPr>
          <a:xfrm>
            <a:off x="4154550" y="813675"/>
            <a:ext cx="3803100" cy="40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a:t>What are the important entities in the system and context? Describe using the visual representation. </a:t>
            </a:r>
            <a:endParaRPr sz="10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4" name="Google Shape;144;p20"/>
          <p:cNvSpPr txBox="1"/>
          <p:nvPr/>
        </p:nvSpPr>
        <p:spPr>
          <a:xfrm>
            <a:off x="161256" y="932950"/>
            <a:ext cx="8821500" cy="383700"/>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None/>
            </a:pPr>
            <a:r>
              <a:rPr lang="en" sz="1000" b="1" dirty="0"/>
              <a:t>What are the pairs of entities that are related, what are the interaction and structure? Describe using the grid. </a:t>
            </a:r>
            <a:endParaRPr sz="1000" b="1" dirty="0"/>
          </a:p>
        </p:txBody>
      </p:sp>
      <p:graphicFrame>
        <p:nvGraphicFramePr>
          <p:cNvPr id="145" name="Google Shape;145;p20"/>
          <p:cNvGraphicFramePr/>
          <p:nvPr>
            <p:extLst>
              <p:ext uri="{D42A27DB-BD31-4B8C-83A1-F6EECF244321}">
                <p14:modId xmlns:p14="http://schemas.microsoft.com/office/powerpoint/2010/main" val="3393737838"/>
              </p:ext>
            </p:extLst>
          </p:nvPr>
        </p:nvGraphicFramePr>
        <p:xfrm>
          <a:off x="183288" y="1416950"/>
          <a:ext cx="8706025" cy="2713048"/>
        </p:xfrm>
        <a:graphic>
          <a:graphicData uri="http://schemas.openxmlformats.org/drawingml/2006/table">
            <a:tbl>
              <a:tblPr>
                <a:noFill/>
                <a:tableStyleId>{A57FD8A7-DD0F-4578-B132-3CC81827DC55}</a:tableStyleId>
              </a:tblPr>
              <a:tblGrid>
                <a:gridCol w="1977075">
                  <a:extLst>
                    <a:ext uri="{9D8B030D-6E8A-4147-A177-3AD203B41FA5}">
                      <a16:colId xmlns:a16="http://schemas.microsoft.com/office/drawing/2014/main" val="20000"/>
                    </a:ext>
                  </a:extLst>
                </a:gridCol>
                <a:gridCol w="3550150">
                  <a:extLst>
                    <a:ext uri="{9D8B030D-6E8A-4147-A177-3AD203B41FA5}">
                      <a16:colId xmlns:a16="http://schemas.microsoft.com/office/drawing/2014/main" val="20001"/>
                    </a:ext>
                  </a:extLst>
                </a:gridCol>
                <a:gridCol w="3178800">
                  <a:extLst>
                    <a:ext uri="{9D8B030D-6E8A-4147-A177-3AD203B41FA5}">
                      <a16:colId xmlns:a16="http://schemas.microsoft.com/office/drawing/2014/main" val="20002"/>
                    </a:ext>
                  </a:extLst>
                </a:gridCol>
              </a:tblGrid>
              <a:tr h="381000">
                <a:tc>
                  <a:txBody>
                    <a:bodyPr/>
                    <a:lstStyle/>
                    <a:p>
                      <a:pPr marL="0" lvl="0" indent="0" algn="l" rtl="0">
                        <a:lnSpc>
                          <a:spcPct val="115000"/>
                        </a:lnSpc>
                        <a:spcBef>
                          <a:spcPts val="0"/>
                        </a:spcBef>
                        <a:spcAft>
                          <a:spcPts val="0"/>
                        </a:spcAft>
                        <a:buNone/>
                      </a:pPr>
                      <a:r>
                        <a:rPr lang="en" sz="1000" b="1" dirty="0">
                          <a:solidFill>
                            <a:srgbClr val="FFFFFF"/>
                          </a:solidFill>
                        </a:rPr>
                        <a:t>Pairs of components</a:t>
                      </a:r>
                      <a:endParaRPr sz="1000" b="1" dirty="0">
                        <a:solidFill>
                          <a:srgbClr val="FFFFFF"/>
                        </a:solidFill>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769BAE"/>
                    </a:solidFill>
                  </a:tcPr>
                </a:tc>
                <a:tc>
                  <a:txBody>
                    <a:bodyPr/>
                    <a:lstStyle/>
                    <a:p>
                      <a:pPr marL="0" lvl="0" indent="0" algn="l" rtl="0">
                        <a:lnSpc>
                          <a:spcPct val="115000"/>
                        </a:lnSpc>
                        <a:spcBef>
                          <a:spcPts val="0"/>
                        </a:spcBef>
                        <a:spcAft>
                          <a:spcPts val="0"/>
                        </a:spcAft>
                        <a:buNone/>
                      </a:pPr>
                      <a:r>
                        <a:rPr lang="en" sz="1000" b="1">
                          <a:solidFill>
                            <a:srgbClr val="FFFFFF"/>
                          </a:solidFill>
                        </a:rPr>
                        <a:t>Structure (connection, location or sequence)</a:t>
                      </a:r>
                      <a:endParaRPr sz="1000" b="1">
                        <a:solidFill>
                          <a:srgbClr val="FFFFFF"/>
                        </a:solidFill>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769BAE"/>
                    </a:solidFill>
                  </a:tcPr>
                </a:tc>
                <a:tc>
                  <a:txBody>
                    <a:bodyPr/>
                    <a:lstStyle/>
                    <a:p>
                      <a:pPr marL="0" lvl="0" indent="0" algn="l" rtl="0">
                        <a:lnSpc>
                          <a:spcPct val="115000"/>
                        </a:lnSpc>
                        <a:spcBef>
                          <a:spcPts val="0"/>
                        </a:spcBef>
                        <a:spcAft>
                          <a:spcPts val="0"/>
                        </a:spcAft>
                        <a:buNone/>
                      </a:pPr>
                      <a:r>
                        <a:rPr lang="en" sz="1000" b="1" dirty="0">
                          <a:solidFill>
                            <a:srgbClr val="FFFFFF"/>
                          </a:solidFill>
                        </a:rPr>
                        <a:t>Interaction (processes interacting directly, passing or sharing an operand)</a:t>
                      </a:r>
                      <a:endParaRPr sz="1000" b="1" dirty="0">
                        <a:solidFill>
                          <a:srgbClr val="FFFFFF"/>
                        </a:solidFill>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769BAE"/>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000"/>
                        <a:t>User &amp; Car</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t>User stands on floor of car</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t>Exchange loads</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000"/>
                        <a:t>User &amp; Cable Drive</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t>User pushes floor buttons</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t>Pass commanded floor signal</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000"/>
                        <a:t>Shaft &amp; car</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t>Car moves within shaft</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t>None in normal operation</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000"/>
                        <a:t>Cable drive &amp; car</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t>Cable connected to top of car</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t>Exchange loads</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000"/>
                        <a:t>Building frame &amp; shaft</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t>Shaft built into building</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rPr>
                        <a:t>Exchange loads</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sz="1000"/>
                        <a:t>Building frame &amp; cable drive</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a:t>Cable drive built into building</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000" dirty="0">
                          <a:solidFill>
                            <a:schemeClr val="dk1"/>
                          </a:solidFill>
                        </a:rPr>
                        <a:t>Exchange loads</a:t>
                      </a: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8" name="Google Shape;117;p19">
            <a:extLst>
              <a:ext uri="{FF2B5EF4-FFF2-40B4-BE49-F238E27FC236}">
                <a16:creationId xmlns:a16="http://schemas.microsoft.com/office/drawing/2014/main" id="{108D3AAB-FA80-EC44-BF3B-ECC58B67A4D5}"/>
              </a:ext>
            </a:extLst>
          </p:cNvPr>
          <p:cNvSpPr/>
          <p:nvPr/>
        </p:nvSpPr>
        <p:spPr>
          <a:xfrm>
            <a:off x="0" y="0"/>
            <a:ext cx="9158700" cy="642900"/>
          </a:xfrm>
          <a:prstGeom prst="rect">
            <a:avLst/>
          </a:prstGeom>
          <a:solidFill>
            <a:srgbClr val="769BAE">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8;p19">
            <a:extLst>
              <a:ext uri="{FF2B5EF4-FFF2-40B4-BE49-F238E27FC236}">
                <a16:creationId xmlns:a16="http://schemas.microsoft.com/office/drawing/2014/main" id="{FA928CC7-5EFF-7D4A-8444-694BEF6B474D}"/>
              </a:ext>
            </a:extLst>
          </p:cNvPr>
          <p:cNvSpPr txBox="1">
            <a:spLocks/>
          </p:cNvSpPr>
          <p:nvPr/>
        </p:nvSpPr>
        <p:spPr>
          <a:xfrm>
            <a:off x="67825" y="35100"/>
            <a:ext cx="8334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b="1" cap="all" dirty="0">
                <a:solidFill>
                  <a:schemeClr val="bg1"/>
                </a:solidFill>
              </a:rPr>
              <a:t>Elevator System (Sample Answer)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2" name="Google Shape;152;p21"/>
          <p:cNvSpPr txBox="1"/>
          <p:nvPr/>
        </p:nvSpPr>
        <p:spPr>
          <a:xfrm>
            <a:off x="67831" y="696475"/>
            <a:ext cx="8821500" cy="383700"/>
          </a:xfrm>
          <a:prstGeom prst="rect">
            <a:avLst/>
          </a:prstGeom>
          <a:noFill/>
          <a:ln>
            <a:noFill/>
          </a:ln>
        </p:spPr>
        <p:txBody>
          <a:bodyPr spcFirstLastPara="1" wrap="square" lIns="91425" tIns="91425" rIns="91425" bIns="91425" anchor="t" anchorCtr="0">
            <a:noAutofit/>
          </a:bodyPr>
          <a:lstStyle/>
          <a:p>
            <a:pPr marL="342900" lvl="0" indent="-342900"/>
            <a:r>
              <a:rPr lang="en" sz="1000" b="1" dirty="0"/>
              <a:t>Q1. 	How can you reason through entities and relations to better understand the problem?</a:t>
            </a:r>
            <a:endParaRPr sz="1000" b="1" dirty="0"/>
          </a:p>
        </p:txBody>
      </p:sp>
      <p:sp>
        <p:nvSpPr>
          <p:cNvPr id="153" name="Google Shape;153;p21"/>
          <p:cNvSpPr txBox="1"/>
          <p:nvPr/>
        </p:nvSpPr>
        <p:spPr>
          <a:xfrm>
            <a:off x="519025" y="1197701"/>
            <a:ext cx="8402400" cy="792000"/>
          </a:xfrm>
          <a:prstGeom prst="rect">
            <a:avLst/>
          </a:prstGeom>
          <a:solidFill>
            <a:srgbClr val="769BAE">
              <a:alpha val="10000"/>
            </a:srgbClr>
          </a:solidFill>
          <a:ln w="9525" cap="flat" cmpd="sng">
            <a:solidFill>
              <a:srgbClr val="769BAE"/>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000" dirty="0"/>
              <a:t>The user commands a desired floor number and the cable drive turns and pulls on the cable that pulls on the car. The car ends up close to but not exactly at the desired floor.</a:t>
            </a:r>
            <a:endParaRPr sz="1000" dirty="0"/>
          </a:p>
          <a:p>
            <a:pPr marL="0" marR="0" lvl="0" indent="0" algn="l" rtl="0">
              <a:lnSpc>
                <a:spcPct val="100000"/>
              </a:lnSpc>
              <a:spcBef>
                <a:spcPts val="0"/>
              </a:spcBef>
              <a:spcAft>
                <a:spcPts val="0"/>
              </a:spcAft>
              <a:buNone/>
            </a:pPr>
            <a:endParaRPr sz="1000" dirty="0"/>
          </a:p>
        </p:txBody>
      </p:sp>
      <p:sp>
        <p:nvSpPr>
          <p:cNvPr id="154" name="Google Shape;154;p21"/>
          <p:cNvSpPr txBox="1"/>
          <p:nvPr/>
        </p:nvSpPr>
        <p:spPr>
          <a:xfrm>
            <a:off x="51781" y="2544500"/>
            <a:ext cx="8821500" cy="383700"/>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None/>
            </a:pPr>
            <a:r>
              <a:rPr lang="en" sz="1000" b="1" dirty="0"/>
              <a:t>Q2. 	Is there one or two system solutions that you would propose?  </a:t>
            </a:r>
            <a:endParaRPr sz="1000" b="1" dirty="0"/>
          </a:p>
        </p:txBody>
      </p:sp>
      <p:sp>
        <p:nvSpPr>
          <p:cNvPr id="155" name="Google Shape;155;p21"/>
          <p:cNvSpPr txBox="1"/>
          <p:nvPr/>
        </p:nvSpPr>
        <p:spPr>
          <a:xfrm>
            <a:off x="502975" y="2928200"/>
            <a:ext cx="8402400" cy="1101000"/>
          </a:xfrm>
          <a:prstGeom prst="rect">
            <a:avLst/>
          </a:prstGeom>
          <a:solidFill>
            <a:srgbClr val="769BAE">
              <a:alpha val="10000"/>
            </a:srgbClr>
          </a:solidFill>
          <a:ln w="9525" cap="flat" cmpd="sng">
            <a:solidFill>
              <a:srgbClr val="769BAE"/>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buNone/>
              <a:defRPr sz="1000"/>
            </a:lvl1pPr>
          </a:lstStyle>
          <a:p>
            <a:r>
              <a:rPr lang="en" dirty="0"/>
              <a:t>There are two potential problems – the drive is not being  commanded right, or the cable is stretching an unanticipated amount. System solutions include: better calibration of the cable length and stretch; feedback of wheel position from cable drive; or feedback of car position near doorway.</a:t>
            </a:r>
            <a:endParaRPr dirty="0"/>
          </a:p>
        </p:txBody>
      </p:sp>
      <p:sp>
        <p:nvSpPr>
          <p:cNvPr id="10" name="Google Shape;117;p19">
            <a:extLst>
              <a:ext uri="{FF2B5EF4-FFF2-40B4-BE49-F238E27FC236}">
                <a16:creationId xmlns:a16="http://schemas.microsoft.com/office/drawing/2014/main" id="{200B6B50-68C4-4743-AFED-360F077594EE}"/>
              </a:ext>
            </a:extLst>
          </p:cNvPr>
          <p:cNvSpPr/>
          <p:nvPr/>
        </p:nvSpPr>
        <p:spPr>
          <a:xfrm>
            <a:off x="0" y="0"/>
            <a:ext cx="9158700" cy="642900"/>
          </a:xfrm>
          <a:prstGeom prst="rect">
            <a:avLst/>
          </a:prstGeom>
          <a:solidFill>
            <a:srgbClr val="769BAE">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8;p19">
            <a:extLst>
              <a:ext uri="{FF2B5EF4-FFF2-40B4-BE49-F238E27FC236}">
                <a16:creationId xmlns:a16="http://schemas.microsoft.com/office/drawing/2014/main" id="{FD5157A7-9BC8-3C4F-9BFF-9FB2DA46C7FC}"/>
              </a:ext>
            </a:extLst>
          </p:cNvPr>
          <p:cNvSpPr txBox="1">
            <a:spLocks/>
          </p:cNvSpPr>
          <p:nvPr/>
        </p:nvSpPr>
        <p:spPr>
          <a:xfrm>
            <a:off x="67825" y="35100"/>
            <a:ext cx="8334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b="1" cap="all">
                <a:solidFill>
                  <a:schemeClr val="bg1"/>
                </a:solidFill>
              </a:rPr>
              <a:t>Elevator System (Sample Answer)</a:t>
            </a:r>
            <a:endParaRPr lang="en-US" b="1" cap="all"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grpSp>
        <p:nvGrpSpPr>
          <p:cNvPr id="6" name="Group 5"/>
          <p:cNvGrpSpPr/>
          <p:nvPr/>
        </p:nvGrpSpPr>
        <p:grpSpPr>
          <a:xfrm>
            <a:off x="2429156" y="3559371"/>
            <a:ext cx="6713654" cy="1363082"/>
            <a:chOff x="3237285" y="4745828"/>
            <a:chExt cx="8951539" cy="1817442"/>
          </a:xfrm>
        </p:grpSpPr>
        <p:sp>
          <p:nvSpPr>
            <p:cNvPr id="4" name="Rectangle 3"/>
            <p:cNvSpPr/>
            <p:nvPr/>
          </p:nvSpPr>
          <p:spPr>
            <a:xfrm>
              <a:off x="4258126" y="4745828"/>
              <a:ext cx="7930698" cy="1817442"/>
            </a:xfrm>
            <a:prstGeom prst="rect">
              <a:avLst/>
            </a:pr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595" rtl="0" eaLnBrk="1" fontAlgn="auto" latinLnBrk="0" hangingPunct="1">
                <a:lnSpc>
                  <a:spcPct val="100000"/>
                </a:lnSpc>
                <a:spcBef>
                  <a:spcPts val="0"/>
                </a:spcBef>
                <a:spcAft>
                  <a:spcPts val="0"/>
                </a:spcAft>
                <a:buClrTx/>
                <a:buSzTx/>
                <a:buFont typeface="Arial"/>
                <a:buNone/>
                <a:tabLst/>
                <a:defRPr/>
              </a:pPr>
              <a:endParaRPr kumimoji="0" lang="en-US" sz="1349" b="0" i="0" u="none" strike="noStrike" kern="1200" cap="none" spc="0" normalizeH="0" baseline="0" noProof="0">
                <a:ln>
                  <a:noFill/>
                </a:ln>
                <a:solidFill>
                  <a:prstClr val="white"/>
                </a:solidFill>
                <a:effectLst/>
                <a:uLnTx/>
                <a:uFillTx/>
                <a:latin typeface="Calibri"/>
                <a:ea typeface="+mn-ea"/>
                <a:cs typeface="+mn-cs"/>
                <a:sym typeface="Arial"/>
              </a:endParaRPr>
            </a:p>
          </p:txBody>
        </p:sp>
        <p:sp>
          <p:nvSpPr>
            <p:cNvPr id="3" name="Right Triangle 2"/>
            <p:cNvSpPr/>
            <p:nvPr/>
          </p:nvSpPr>
          <p:spPr>
            <a:xfrm rot="16200000">
              <a:off x="2840060" y="5143053"/>
              <a:ext cx="1817442" cy="1022991"/>
            </a:xfrm>
            <a:prstGeom prst="rtTriangle">
              <a:avLst/>
            </a:pr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595" rtl="0" eaLnBrk="1" fontAlgn="auto" latinLnBrk="0" hangingPunct="1">
                <a:lnSpc>
                  <a:spcPct val="100000"/>
                </a:lnSpc>
                <a:spcBef>
                  <a:spcPts val="0"/>
                </a:spcBef>
                <a:spcAft>
                  <a:spcPts val="0"/>
                </a:spcAft>
                <a:buClrTx/>
                <a:buSzTx/>
                <a:buFont typeface="Arial"/>
                <a:buNone/>
                <a:tabLst/>
                <a:defRPr/>
              </a:pPr>
              <a:endParaRPr kumimoji="0" lang="en-US" sz="1349" b="0" i="0" u="none" strike="noStrike" kern="1200" cap="none" spc="0" normalizeH="0" baseline="0" noProof="0">
                <a:ln>
                  <a:noFill/>
                </a:ln>
                <a:solidFill>
                  <a:prstClr val="white"/>
                </a:solidFill>
                <a:effectLst/>
                <a:uLnTx/>
                <a:uFillTx/>
                <a:latin typeface="Calibri"/>
                <a:ea typeface="+mn-ea"/>
                <a:cs typeface="+mn-cs"/>
                <a:sym typeface="Arial"/>
              </a:endParaRPr>
            </a:p>
          </p:txBody>
        </p:sp>
      </p:grpSp>
      <p:sp>
        <p:nvSpPr>
          <p:cNvPr id="2" name="Rectangle 1"/>
          <p:cNvSpPr/>
          <p:nvPr/>
        </p:nvSpPr>
        <p:spPr>
          <a:xfrm>
            <a:off x="3246745" y="3635297"/>
            <a:ext cx="5844106" cy="1200072"/>
          </a:xfrm>
          <a:prstGeom prst="rect">
            <a:avLst/>
          </a:prstGeom>
        </p:spPr>
        <p:txBody>
          <a:bodyPr wrap="square">
            <a:spAutoFit/>
          </a:bodyPr>
          <a:lstStyle/>
          <a:p>
            <a:pPr marL="0" marR="0" lvl="0" indent="0" algn="l" defTabSz="685595" rtl="0" eaLnBrk="1" fontAlgn="auto" latinLnBrk="0" hangingPunct="1">
              <a:lnSpc>
                <a:spcPct val="100000"/>
              </a:lnSpc>
              <a:spcBef>
                <a:spcPts val="0"/>
              </a:spcBef>
              <a:spcAft>
                <a:spcPts val="0"/>
              </a:spcAft>
              <a:buClrTx/>
              <a:buSzTx/>
              <a:buFont typeface="Arial"/>
              <a:buNone/>
              <a:tabLst/>
              <a:defRPr/>
            </a:pPr>
            <a:r>
              <a:rPr kumimoji="0" lang="en-US" sz="3599" b="1" i="0" u="none" strike="noStrike" kern="0" cap="all" spc="0" normalizeH="0" baseline="0" noProof="0" dirty="0">
                <a:ln>
                  <a:noFill/>
                </a:ln>
                <a:solidFill>
                  <a:prstClr val="white"/>
                </a:solidFill>
                <a:effectLst/>
                <a:uLnTx/>
                <a:uFillTx/>
                <a:latin typeface="Arial" pitchFamily="34" charset="0"/>
                <a:ea typeface="+mn-ea"/>
                <a:cs typeface="Arial" pitchFamily="34" charset="0"/>
                <a:sym typeface="Arial"/>
              </a:rPr>
              <a:t>Submission: YOUR PROFESSIONAL SYSTEM</a:t>
            </a:r>
          </a:p>
        </p:txBody>
      </p:sp>
    </p:spTree>
    <p:extLst>
      <p:ext uri="{BB962C8B-B14F-4D97-AF65-F5344CB8AC3E}">
        <p14:creationId xmlns:p14="http://schemas.microsoft.com/office/powerpoint/2010/main" val="20947622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descr="Type your answer in this box" title="expected emergent function"/>
          <p:cNvSpPr txBox="1"/>
          <p:nvPr/>
        </p:nvSpPr>
        <p:spPr>
          <a:xfrm>
            <a:off x="116925" y="2675350"/>
            <a:ext cx="3647100" cy="674400"/>
          </a:xfrm>
          <a:prstGeom prst="rect">
            <a:avLst/>
          </a:prstGeom>
          <a:solidFill>
            <a:schemeClr val="bg1"/>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r>
              <a:rPr lang="en-US" sz="900" i="1" dirty="0"/>
              <a:t>Type your answer in this box</a:t>
            </a:r>
          </a:p>
          <a:p>
            <a:pPr marL="0" marR="0" lvl="0" indent="0" algn="l" rtl="0">
              <a:lnSpc>
                <a:spcPct val="100000"/>
              </a:lnSpc>
              <a:spcBef>
                <a:spcPts val="0"/>
              </a:spcBef>
              <a:spcAft>
                <a:spcPts val="0"/>
              </a:spcAft>
              <a:buNone/>
            </a:pPr>
            <a:endParaRPr sz="1000" dirty="0"/>
          </a:p>
        </p:txBody>
      </p:sp>
      <p:sp>
        <p:nvSpPr>
          <p:cNvPr id="70" name="Google Shape;70;p15"/>
          <p:cNvSpPr txBox="1"/>
          <p:nvPr/>
        </p:nvSpPr>
        <p:spPr>
          <a:xfrm>
            <a:off x="116925" y="813675"/>
            <a:ext cx="3647100" cy="38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a:t>Scenario: what is the issue and what role do you play?</a:t>
            </a:r>
            <a:endParaRPr sz="1000" b="1" dirty="0"/>
          </a:p>
        </p:txBody>
      </p:sp>
      <p:sp>
        <p:nvSpPr>
          <p:cNvPr id="71" name="Google Shape;71;p15" descr="Type your answer in this box" title="Scenario: Answer Box"/>
          <p:cNvSpPr txBox="1"/>
          <p:nvPr/>
        </p:nvSpPr>
        <p:spPr>
          <a:xfrm>
            <a:off x="116925" y="1088825"/>
            <a:ext cx="3647100" cy="1128300"/>
          </a:xfrm>
          <a:prstGeom prst="rect">
            <a:avLst/>
          </a:prstGeom>
          <a:solidFill>
            <a:schemeClr val="bg1"/>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900" i="1" dirty="0"/>
              <a:t>Type your answer in this box</a:t>
            </a:r>
            <a:endParaRPr sz="900" i="1" dirty="0"/>
          </a:p>
        </p:txBody>
      </p:sp>
      <p:sp>
        <p:nvSpPr>
          <p:cNvPr id="72" name="Google Shape;72;p15"/>
          <p:cNvSpPr txBox="1"/>
          <p:nvPr/>
        </p:nvSpPr>
        <p:spPr>
          <a:xfrm>
            <a:off x="116925" y="3560425"/>
            <a:ext cx="3647100" cy="38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a:t>What are the problems associated with emergence of function, performance, </a:t>
            </a:r>
            <a:r>
              <a:rPr lang="en" sz="1000" b="1" dirty="0" err="1"/>
              <a:t>ilities</a:t>
            </a:r>
            <a:r>
              <a:rPr lang="en" sz="1000" b="1" dirty="0"/>
              <a:t> and emergencies:</a:t>
            </a:r>
            <a:endParaRPr sz="1000" b="1" dirty="0"/>
          </a:p>
        </p:txBody>
      </p:sp>
      <p:sp>
        <p:nvSpPr>
          <p:cNvPr id="73" name="Google Shape;73;p15" descr="Type your answer in this box" title="problems associated: Answer box"/>
          <p:cNvSpPr txBox="1"/>
          <p:nvPr/>
        </p:nvSpPr>
        <p:spPr>
          <a:xfrm>
            <a:off x="116925" y="4019425"/>
            <a:ext cx="3647100" cy="468600"/>
          </a:xfrm>
          <a:prstGeom prst="rect">
            <a:avLst/>
          </a:prstGeom>
          <a:solidFill>
            <a:schemeClr val="bg1"/>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r>
              <a:rPr lang="en-US" sz="900" i="1" dirty="0"/>
              <a:t>Type your answer in this box</a:t>
            </a:r>
          </a:p>
          <a:p>
            <a:pPr marL="0" lvl="0" indent="0" algn="l" rtl="0">
              <a:spcBef>
                <a:spcPts val="0"/>
              </a:spcBef>
              <a:spcAft>
                <a:spcPts val="0"/>
              </a:spcAft>
              <a:buNone/>
            </a:pPr>
            <a:endParaRPr sz="1000" i="1" dirty="0"/>
          </a:p>
        </p:txBody>
      </p:sp>
      <p:sp>
        <p:nvSpPr>
          <p:cNvPr id="74" name="Google Shape;74;p15"/>
          <p:cNvSpPr txBox="1"/>
          <p:nvPr/>
        </p:nvSpPr>
        <p:spPr>
          <a:xfrm>
            <a:off x="4154550" y="1374550"/>
            <a:ext cx="4809600" cy="3148200"/>
          </a:xfrm>
          <a:prstGeom prst="rect">
            <a:avLst/>
          </a:prstGeom>
          <a:solidFill>
            <a:schemeClr val="bg1"/>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000"/>
          </a:p>
        </p:txBody>
      </p:sp>
      <p:sp>
        <p:nvSpPr>
          <p:cNvPr id="75" name="Google Shape;75;p15"/>
          <p:cNvSpPr/>
          <p:nvPr/>
        </p:nvSpPr>
        <p:spPr>
          <a:xfrm>
            <a:off x="5284837" y="1967913"/>
            <a:ext cx="1443600" cy="2416500"/>
          </a:xfrm>
          <a:prstGeom prst="rect">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txBox="1"/>
          <p:nvPr/>
        </p:nvSpPr>
        <p:spPr>
          <a:xfrm>
            <a:off x="4910987" y="1512874"/>
            <a:ext cx="2117400" cy="288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rgbClr val="FF0000"/>
                </a:solidFill>
              </a:rPr>
              <a:t>System Boundary</a:t>
            </a:r>
            <a:endParaRPr sz="1000" b="1">
              <a:solidFill>
                <a:srgbClr val="FF0000"/>
              </a:solidFill>
            </a:endParaRPr>
          </a:p>
        </p:txBody>
      </p:sp>
      <p:sp>
        <p:nvSpPr>
          <p:cNvPr id="77" name="Google Shape;77;p15"/>
          <p:cNvSpPr txBox="1"/>
          <p:nvPr/>
        </p:nvSpPr>
        <p:spPr>
          <a:xfrm>
            <a:off x="116925" y="2384550"/>
            <a:ext cx="3647100" cy="383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000" b="1" dirty="0"/>
              <a:t>What is the expected emergent function and benefit?</a:t>
            </a:r>
            <a:endParaRPr sz="1000" b="1" dirty="0"/>
          </a:p>
        </p:txBody>
      </p:sp>
      <p:sp>
        <p:nvSpPr>
          <p:cNvPr id="78" name="Google Shape;78;p15"/>
          <p:cNvSpPr txBox="1"/>
          <p:nvPr/>
        </p:nvSpPr>
        <p:spPr>
          <a:xfrm>
            <a:off x="4154550" y="799161"/>
            <a:ext cx="4809600" cy="54757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a:t>What are the important entities in the system and context? Describe using the visual representation, modify as needed (you can </a:t>
            </a:r>
            <a:r>
              <a:rPr lang="en" sz="1000" b="1" dirty="0" err="1"/>
              <a:t>dr</a:t>
            </a:r>
            <a:r>
              <a:rPr lang="en-US" sz="1000" b="1" dirty="0"/>
              <a:t>aw it in a paper, take a picture, and paste below). Read the tutorial for representing systems.</a:t>
            </a:r>
            <a:endParaRPr sz="1000" b="1" dirty="0"/>
          </a:p>
        </p:txBody>
      </p:sp>
      <p:sp>
        <p:nvSpPr>
          <p:cNvPr id="79" name="Google Shape;79;p15" descr="Substitute entity form with your entity" title="Top Blue form box within red boundary"/>
          <p:cNvSpPr/>
          <p:nvPr/>
        </p:nvSpPr>
        <p:spPr>
          <a:xfrm>
            <a:off x="5425825" y="2113300"/>
            <a:ext cx="1161600" cy="468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700" b="1" dirty="0"/>
              <a:t>Entity Form</a:t>
            </a:r>
            <a:endParaRPr sz="700" b="1" dirty="0"/>
          </a:p>
        </p:txBody>
      </p:sp>
      <p:sp>
        <p:nvSpPr>
          <p:cNvPr id="80" name="Google Shape;80;p15" descr="Substitute entity function with your function entity" title="Top entitity funciton white box within top blue form box"/>
          <p:cNvSpPr/>
          <p:nvPr/>
        </p:nvSpPr>
        <p:spPr>
          <a:xfrm>
            <a:off x="5491119" y="2348639"/>
            <a:ext cx="1031100" cy="176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b="1" dirty="0"/>
              <a:t>Entity Function</a:t>
            </a:r>
            <a:endParaRPr sz="700" b="1" dirty="0"/>
          </a:p>
        </p:txBody>
      </p:sp>
      <p:sp>
        <p:nvSpPr>
          <p:cNvPr id="81" name="Google Shape;81;p15" descr="Substitute entity form with your entity" title="Middle Blue form box within red boundary"/>
          <p:cNvSpPr/>
          <p:nvPr/>
        </p:nvSpPr>
        <p:spPr>
          <a:xfrm>
            <a:off x="5425825" y="2893425"/>
            <a:ext cx="1161600" cy="468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700" b="1"/>
              <a:t>Entity Form</a:t>
            </a:r>
            <a:endParaRPr sz="700" b="1"/>
          </a:p>
        </p:txBody>
      </p:sp>
      <p:sp>
        <p:nvSpPr>
          <p:cNvPr id="82" name="Google Shape;82;p15" descr="Substitute entity function with your function entity" title="Middle entity funciton white box within middle blue form box"/>
          <p:cNvSpPr/>
          <p:nvPr/>
        </p:nvSpPr>
        <p:spPr>
          <a:xfrm>
            <a:off x="5491119" y="3128764"/>
            <a:ext cx="1031100" cy="176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b="1" dirty="0"/>
              <a:t>Entity Function</a:t>
            </a:r>
            <a:endParaRPr sz="700" b="1" dirty="0"/>
          </a:p>
        </p:txBody>
      </p:sp>
      <p:sp>
        <p:nvSpPr>
          <p:cNvPr id="83" name="Google Shape;83;p15" descr="Substitute entity form with your entity" title="Bottom Blue form box within red boundary"/>
          <p:cNvSpPr/>
          <p:nvPr/>
        </p:nvSpPr>
        <p:spPr>
          <a:xfrm>
            <a:off x="5425825" y="3673550"/>
            <a:ext cx="1161600" cy="468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700" b="1"/>
              <a:t>Entity Form</a:t>
            </a:r>
            <a:endParaRPr sz="700" b="1"/>
          </a:p>
        </p:txBody>
      </p:sp>
      <p:sp>
        <p:nvSpPr>
          <p:cNvPr id="84" name="Google Shape;84;p15" descr="Substitute entity function with your function entity" title="Bottom entitity funciton white box within bottom blue form box"/>
          <p:cNvSpPr/>
          <p:nvPr/>
        </p:nvSpPr>
        <p:spPr>
          <a:xfrm>
            <a:off x="5491119" y="3908889"/>
            <a:ext cx="1031100" cy="176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b="1" dirty="0"/>
              <a:t>Entity Function</a:t>
            </a:r>
            <a:endParaRPr sz="700" b="1" dirty="0"/>
          </a:p>
        </p:txBody>
      </p:sp>
      <p:sp>
        <p:nvSpPr>
          <p:cNvPr id="85" name="Google Shape;85;p15" descr="Context: Entity form 1" title="Context: Entity form 1 (top, right side outside of system boundary)"/>
          <p:cNvSpPr/>
          <p:nvPr/>
        </p:nvSpPr>
        <p:spPr>
          <a:xfrm>
            <a:off x="6985025" y="2202550"/>
            <a:ext cx="1161600" cy="468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700" b="1"/>
              <a:t>Entity Form</a:t>
            </a:r>
            <a:endParaRPr sz="700" b="1"/>
          </a:p>
        </p:txBody>
      </p:sp>
      <p:sp>
        <p:nvSpPr>
          <p:cNvPr id="86" name="Google Shape;86;p15" descr="Substitute entity function with your function entity" title="Context - Entity function of Entity Form 1"/>
          <p:cNvSpPr/>
          <p:nvPr/>
        </p:nvSpPr>
        <p:spPr>
          <a:xfrm>
            <a:off x="7050319" y="2437889"/>
            <a:ext cx="1031100" cy="176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b="1"/>
              <a:t>Entity Function</a:t>
            </a:r>
            <a:endParaRPr sz="700" b="1"/>
          </a:p>
        </p:txBody>
      </p:sp>
      <p:sp>
        <p:nvSpPr>
          <p:cNvPr id="87" name="Google Shape;87;p15" descr="Context: Entity form 2" title="Context: Entity form 2 (top, right side outside of system boundary)"/>
          <p:cNvSpPr/>
          <p:nvPr/>
        </p:nvSpPr>
        <p:spPr>
          <a:xfrm>
            <a:off x="6985075" y="3204950"/>
            <a:ext cx="1161600" cy="468600"/>
          </a:xfrm>
          <a:prstGeom prst="rect">
            <a:avLst/>
          </a:prstGeom>
          <a:solidFill>
            <a:srgbClr val="CFE2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700" b="1" dirty="0"/>
              <a:t>Entity Form</a:t>
            </a:r>
            <a:endParaRPr sz="700" b="1" dirty="0"/>
          </a:p>
        </p:txBody>
      </p:sp>
      <p:sp>
        <p:nvSpPr>
          <p:cNvPr id="88" name="Google Shape;88;p15" descr="Substitute entity function with your function entity" title="Context - Entity function of Entity Form 2"/>
          <p:cNvSpPr/>
          <p:nvPr/>
        </p:nvSpPr>
        <p:spPr>
          <a:xfrm>
            <a:off x="7050369" y="3440289"/>
            <a:ext cx="1031100" cy="176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b="1" dirty="0"/>
              <a:t>Entity Function</a:t>
            </a:r>
            <a:endParaRPr sz="700" b="1" dirty="0"/>
          </a:p>
        </p:txBody>
      </p:sp>
      <p:sp>
        <p:nvSpPr>
          <p:cNvPr id="2" name="Rectangle 1">
            <a:extLst>
              <a:ext uri="{FF2B5EF4-FFF2-40B4-BE49-F238E27FC236}">
                <a16:creationId xmlns:a16="http://schemas.microsoft.com/office/drawing/2014/main" id="{C4980228-04BE-654C-8EC1-1FD91D950B33}"/>
              </a:ext>
            </a:extLst>
          </p:cNvPr>
          <p:cNvSpPr/>
          <p:nvPr/>
        </p:nvSpPr>
        <p:spPr>
          <a:xfrm>
            <a:off x="412050" y="4758089"/>
            <a:ext cx="8334600" cy="276999"/>
          </a:xfrm>
          <a:prstGeom prst="rect">
            <a:avLst/>
          </a:prstGeom>
        </p:spPr>
        <p:txBody>
          <a:bodyPr wrap="square">
            <a:spAutoFit/>
          </a:bodyPr>
          <a:lstStyle/>
          <a:p>
            <a:pPr lvl="0" algn="ctr">
              <a:spcBef>
                <a:spcPts val="1600"/>
              </a:spcBef>
              <a:spcAft>
                <a:spcPts val="1600"/>
              </a:spcAft>
            </a:pPr>
            <a:r>
              <a:rPr lang="en-US" sz="1200" i="1" dirty="0">
                <a:solidFill>
                  <a:schemeClr val="dk1"/>
                </a:solidFill>
              </a:rPr>
              <a:t>Do not include any information that would violate security, confidentiality, or intellectual property regulation.</a:t>
            </a:r>
            <a:endParaRPr lang="en-US" sz="1200" i="1" dirty="0"/>
          </a:p>
        </p:txBody>
      </p:sp>
      <p:sp>
        <p:nvSpPr>
          <p:cNvPr id="27" name="Google Shape;117;p19">
            <a:extLst>
              <a:ext uri="{FF2B5EF4-FFF2-40B4-BE49-F238E27FC236}">
                <a16:creationId xmlns:a16="http://schemas.microsoft.com/office/drawing/2014/main" id="{79B8E33A-BCF4-D54A-A4DD-A452E8214CA6}"/>
              </a:ext>
            </a:extLst>
          </p:cNvPr>
          <p:cNvSpPr/>
          <p:nvPr/>
        </p:nvSpPr>
        <p:spPr>
          <a:xfrm>
            <a:off x="0" y="0"/>
            <a:ext cx="9158700" cy="642900"/>
          </a:xfrm>
          <a:prstGeom prst="rect">
            <a:avLst/>
          </a:prstGeom>
          <a:solidFill>
            <a:srgbClr val="0174A6">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8;p19">
            <a:extLst>
              <a:ext uri="{FF2B5EF4-FFF2-40B4-BE49-F238E27FC236}">
                <a16:creationId xmlns:a16="http://schemas.microsoft.com/office/drawing/2014/main" id="{10FD9395-9A89-CC40-994F-96735FCFEE59}"/>
              </a:ext>
            </a:extLst>
          </p:cNvPr>
          <p:cNvSpPr txBox="1">
            <a:spLocks/>
          </p:cNvSpPr>
          <p:nvPr/>
        </p:nvSpPr>
        <p:spPr>
          <a:xfrm>
            <a:off x="67824" y="35100"/>
            <a:ext cx="889632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b="1" cap="all" dirty="0">
                <a:solidFill>
                  <a:schemeClr val="bg1"/>
                </a:solidFill>
              </a:rPr>
              <a:t>Your professional activity system name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5" name="Google Shape;95;p16"/>
          <p:cNvSpPr txBox="1"/>
          <p:nvPr/>
        </p:nvSpPr>
        <p:spPr>
          <a:xfrm>
            <a:off x="161256" y="932950"/>
            <a:ext cx="8821500" cy="383700"/>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None/>
            </a:pPr>
            <a:r>
              <a:rPr lang="en" sz="1000" b="1"/>
              <a:t>What are the pairs of entities that are related, what are the interaction and structure? Describe using the grid. </a:t>
            </a:r>
            <a:endParaRPr sz="1000" b="1"/>
          </a:p>
        </p:txBody>
      </p:sp>
      <p:graphicFrame>
        <p:nvGraphicFramePr>
          <p:cNvPr id="96" name="Google Shape;96;p16"/>
          <p:cNvGraphicFramePr/>
          <p:nvPr>
            <p:extLst>
              <p:ext uri="{D42A27DB-BD31-4B8C-83A1-F6EECF244321}">
                <p14:modId xmlns:p14="http://schemas.microsoft.com/office/powerpoint/2010/main" val="4214244223"/>
              </p:ext>
            </p:extLst>
          </p:nvPr>
        </p:nvGraphicFramePr>
        <p:xfrm>
          <a:off x="183288" y="1416950"/>
          <a:ext cx="8706025" cy="2729875"/>
        </p:xfrm>
        <a:graphic>
          <a:graphicData uri="http://schemas.openxmlformats.org/drawingml/2006/table">
            <a:tbl>
              <a:tblPr>
                <a:noFill/>
                <a:tableStyleId>{A57FD8A7-DD0F-4578-B132-3CC81827DC55}</a:tableStyleId>
              </a:tblPr>
              <a:tblGrid>
                <a:gridCol w="1977075">
                  <a:extLst>
                    <a:ext uri="{9D8B030D-6E8A-4147-A177-3AD203B41FA5}">
                      <a16:colId xmlns:a16="http://schemas.microsoft.com/office/drawing/2014/main" val="20000"/>
                    </a:ext>
                  </a:extLst>
                </a:gridCol>
                <a:gridCol w="3550150">
                  <a:extLst>
                    <a:ext uri="{9D8B030D-6E8A-4147-A177-3AD203B41FA5}">
                      <a16:colId xmlns:a16="http://schemas.microsoft.com/office/drawing/2014/main" val="20001"/>
                    </a:ext>
                  </a:extLst>
                </a:gridCol>
                <a:gridCol w="3178800">
                  <a:extLst>
                    <a:ext uri="{9D8B030D-6E8A-4147-A177-3AD203B41FA5}">
                      <a16:colId xmlns:a16="http://schemas.microsoft.com/office/drawing/2014/main" val="20002"/>
                    </a:ext>
                  </a:extLst>
                </a:gridCol>
              </a:tblGrid>
              <a:tr h="381000">
                <a:tc>
                  <a:txBody>
                    <a:bodyPr/>
                    <a:lstStyle/>
                    <a:p>
                      <a:pPr marL="0" lvl="0" indent="0" algn="l" rtl="0">
                        <a:lnSpc>
                          <a:spcPct val="115000"/>
                        </a:lnSpc>
                        <a:spcBef>
                          <a:spcPts val="0"/>
                        </a:spcBef>
                        <a:spcAft>
                          <a:spcPts val="0"/>
                        </a:spcAft>
                        <a:buNone/>
                      </a:pPr>
                      <a:r>
                        <a:rPr lang="en" sz="1050" b="1" dirty="0">
                          <a:solidFill>
                            <a:srgbClr val="FFFFFF"/>
                          </a:solidFill>
                        </a:rPr>
                        <a:t>Pairs of components</a:t>
                      </a:r>
                      <a:endParaRPr sz="1050" b="1" dirty="0">
                        <a:solidFill>
                          <a:srgbClr val="FFFFFF"/>
                        </a:solidFill>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174A6">
                        <a:alpha val="75000"/>
                      </a:srgbClr>
                    </a:solidFill>
                  </a:tcPr>
                </a:tc>
                <a:tc>
                  <a:txBody>
                    <a:bodyPr/>
                    <a:lstStyle/>
                    <a:p>
                      <a:pPr marL="0" lvl="0" indent="0" algn="l" rtl="0">
                        <a:lnSpc>
                          <a:spcPct val="115000"/>
                        </a:lnSpc>
                        <a:spcBef>
                          <a:spcPts val="0"/>
                        </a:spcBef>
                        <a:spcAft>
                          <a:spcPts val="0"/>
                        </a:spcAft>
                        <a:buNone/>
                      </a:pPr>
                      <a:r>
                        <a:rPr lang="en" sz="1050" b="1" dirty="0">
                          <a:solidFill>
                            <a:srgbClr val="FFFFFF"/>
                          </a:solidFill>
                        </a:rPr>
                        <a:t>Structure (connection, location or sequence)</a:t>
                      </a:r>
                      <a:endParaRPr sz="1050" b="1" dirty="0">
                        <a:solidFill>
                          <a:srgbClr val="FFFFFF"/>
                        </a:solidFill>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174A6">
                        <a:alpha val="75000"/>
                      </a:srgbClr>
                    </a:solidFill>
                  </a:tcPr>
                </a:tc>
                <a:tc>
                  <a:txBody>
                    <a:bodyPr/>
                    <a:lstStyle/>
                    <a:p>
                      <a:pPr marL="0" lvl="0" indent="0" algn="l" rtl="0">
                        <a:lnSpc>
                          <a:spcPct val="115000"/>
                        </a:lnSpc>
                        <a:spcBef>
                          <a:spcPts val="0"/>
                        </a:spcBef>
                        <a:spcAft>
                          <a:spcPts val="0"/>
                        </a:spcAft>
                        <a:buNone/>
                      </a:pPr>
                      <a:r>
                        <a:rPr lang="en" sz="1050" b="1" dirty="0">
                          <a:solidFill>
                            <a:srgbClr val="FFFFFF"/>
                          </a:solidFill>
                        </a:rPr>
                        <a:t>Interaction (processes interacting directly, passing or sharing an operand)</a:t>
                      </a:r>
                      <a:endParaRPr sz="1050" b="1" dirty="0">
                        <a:solidFill>
                          <a:srgbClr val="FFFFFF"/>
                        </a:solidFill>
                      </a:endParaRPr>
                    </a:p>
                  </a:txBody>
                  <a:tcPr marL="91450" marR="91450" marT="45725" marB="457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174A6">
                        <a:alpha val="75000"/>
                      </a:srgbClr>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2" name="Google Shape;117;p19">
            <a:extLst>
              <a:ext uri="{FF2B5EF4-FFF2-40B4-BE49-F238E27FC236}">
                <a16:creationId xmlns:a16="http://schemas.microsoft.com/office/drawing/2014/main" id="{1C664B4D-F6C6-EC4B-9012-74208C1DE3A9}"/>
              </a:ext>
            </a:extLst>
          </p:cNvPr>
          <p:cNvSpPr/>
          <p:nvPr/>
        </p:nvSpPr>
        <p:spPr>
          <a:xfrm>
            <a:off x="0" y="0"/>
            <a:ext cx="9158700" cy="642900"/>
          </a:xfrm>
          <a:prstGeom prst="rect">
            <a:avLst/>
          </a:prstGeom>
          <a:solidFill>
            <a:srgbClr val="0174A6">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Rectangle 13">
            <a:extLst>
              <a:ext uri="{FF2B5EF4-FFF2-40B4-BE49-F238E27FC236}">
                <a16:creationId xmlns:a16="http://schemas.microsoft.com/office/drawing/2014/main" id="{6B0BA546-33FE-AB40-814F-A0A4F976D3AC}"/>
              </a:ext>
            </a:extLst>
          </p:cNvPr>
          <p:cNvSpPr/>
          <p:nvPr/>
        </p:nvSpPr>
        <p:spPr>
          <a:xfrm>
            <a:off x="412050" y="4758089"/>
            <a:ext cx="8334600" cy="276999"/>
          </a:xfrm>
          <a:prstGeom prst="rect">
            <a:avLst/>
          </a:prstGeom>
        </p:spPr>
        <p:txBody>
          <a:bodyPr wrap="square">
            <a:spAutoFit/>
          </a:bodyPr>
          <a:lstStyle/>
          <a:p>
            <a:pPr lvl="0" algn="ctr">
              <a:spcBef>
                <a:spcPts val="1600"/>
              </a:spcBef>
              <a:spcAft>
                <a:spcPts val="1600"/>
              </a:spcAft>
            </a:pPr>
            <a:r>
              <a:rPr lang="en-US" sz="1200" i="1" dirty="0">
                <a:solidFill>
                  <a:schemeClr val="dk1"/>
                </a:solidFill>
              </a:rPr>
              <a:t>Do not include any information that would violate security, confidentiality, or intellectual property regulation.</a:t>
            </a:r>
            <a:endParaRPr lang="en-US" sz="1200" i="1" dirty="0"/>
          </a:p>
        </p:txBody>
      </p:sp>
      <p:sp>
        <p:nvSpPr>
          <p:cNvPr id="16" name="Google Shape;118;p19">
            <a:extLst>
              <a:ext uri="{FF2B5EF4-FFF2-40B4-BE49-F238E27FC236}">
                <a16:creationId xmlns:a16="http://schemas.microsoft.com/office/drawing/2014/main" id="{AE61C515-0BD5-8F44-998C-7331C2124531}"/>
              </a:ext>
            </a:extLst>
          </p:cNvPr>
          <p:cNvSpPr txBox="1">
            <a:spLocks/>
          </p:cNvSpPr>
          <p:nvPr/>
        </p:nvSpPr>
        <p:spPr>
          <a:xfrm>
            <a:off x="67824" y="35100"/>
            <a:ext cx="889632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b="1" cap="all" dirty="0">
                <a:solidFill>
                  <a:schemeClr val="bg1"/>
                </a:solidFill>
              </a:rPr>
              <a:t>Your professional activity system name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3" name="Google Shape;103;p17"/>
          <p:cNvSpPr txBox="1"/>
          <p:nvPr/>
        </p:nvSpPr>
        <p:spPr>
          <a:xfrm>
            <a:off x="67831" y="696475"/>
            <a:ext cx="8821500" cy="383700"/>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None/>
            </a:pPr>
            <a:r>
              <a:rPr lang="en" sz="1000" b="1"/>
              <a:t>Q1. 	How can you reason through entities and relations to better understand the problem?</a:t>
            </a:r>
            <a:endParaRPr sz="1000" b="1"/>
          </a:p>
        </p:txBody>
      </p:sp>
      <p:sp>
        <p:nvSpPr>
          <p:cNvPr id="104" name="Google Shape;104;p17"/>
          <p:cNvSpPr txBox="1"/>
          <p:nvPr/>
        </p:nvSpPr>
        <p:spPr>
          <a:xfrm>
            <a:off x="519025" y="1197701"/>
            <a:ext cx="8402400" cy="792000"/>
          </a:xfrm>
          <a:prstGeom prst="rect">
            <a:avLst/>
          </a:prstGeom>
          <a:solidFill>
            <a:schemeClr val="bg1"/>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r>
              <a:rPr lang="en-US" sz="900" i="1" dirty="0"/>
              <a:t>Type your answer in this box</a:t>
            </a:r>
          </a:p>
        </p:txBody>
      </p:sp>
      <p:sp>
        <p:nvSpPr>
          <p:cNvPr id="105" name="Google Shape;105;p17"/>
          <p:cNvSpPr txBox="1"/>
          <p:nvPr/>
        </p:nvSpPr>
        <p:spPr>
          <a:xfrm>
            <a:off x="51781" y="2544500"/>
            <a:ext cx="8821500" cy="383700"/>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None/>
            </a:pPr>
            <a:r>
              <a:rPr lang="en" sz="1000" b="1"/>
              <a:t>Q2. 	Is there one or two system solution that you would propose?  </a:t>
            </a:r>
            <a:endParaRPr sz="1000" b="1"/>
          </a:p>
        </p:txBody>
      </p:sp>
      <p:sp>
        <p:nvSpPr>
          <p:cNvPr id="106" name="Google Shape;106;p17"/>
          <p:cNvSpPr txBox="1"/>
          <p:nvPr/>
        </p:nvSpPr>
        <p:spPr>
          <a:xfrm>
            <a:off x="502975" y="2928200"/>
            <a:ext cx="8402400" cy="1101000"/>
          </a:xfrm>
          <a:prstGeom prst="rect">
            <a:avLst/>
          </a:prstGeom>
          <a:solidFill>
            <a:schemeClr val="bg1"/>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r>
              <a:rPr lang="en-US" sz="900" i="1" dirty="0"/>
              <a:t>Type your answer in this box</a:t>
            </a:r>
          </a:p>
        </p:txBody>
      </p:sp>
      <p:sp>
        <p:nvSpPr>
          <p:cNvPr id="10" name="Google Shape;117;p19">
            <a:extLst>
              <a:ext uri="{FF2B5EF4-FFF2-40B4-BE49-F238E27FC236}">
                <a16:creationId xmlns:a16="http://schemas.microsoft.com/office/drawing/2014/main" id="{60E5EB0B-9516-E64A-97B0-3A7C3801C166}"/>
              </a:ext>
            </a:extLst>
          </p:cNvPr>
          <p:cNvSpPr/>
          <p:nvPr/>
        </p:nvSpPr>
        <p:spPr>
          <a:xfrm>
            <a:off x="0" y="0"/>
            <a:ext cx="9158700" cy="642900"/>
          </a:xfrm>
          <a:prstGeom prst="rect">
            <a:avLst/>
          </a:prstGeom>
          <a:solidFill>
            <a:srgbClr val="0174A6">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Rectangle 11">
            <a:extLst>
              <a:ext uri="{FF2B5EF4-FFF2-40B4-BE49-F238E27FC236}">
                <a16:creationId xmlns:a16="http://schemas.microsoft.com/office/drawing/2014/main" id="{51E821A5-5563-B140-B129-F1368D189803}"/>
              </a:ext>
            </a:extLst>
          </p:cNvPr>
          <p:cNvSpPr/>
          <p:nvPr/>
        </p:nvSpPr>
        <p:spPr>
          <a:xfrm>
            <a:off x="412050" y="4758089"/>
            <a:ext cx="8334600" cy="276999"/>
          </a:xfrm>
          <a:prstGeom prst="rect">
            <a:avLst/>
          </a:prstGeom>
        </p:spPr>
        <p:txBody>
          <a:bodyPr wrap="square">
            <a:spAutoFit/>
          </a:bodyPr>
          <a:lstStyle/>
          <a:p>
            <a:pPr lvl="0" algn="ctr">
              <a:spcBef>
                <a:spcPts val="1600"/>
              </a:spcBef>
              <a:spcAft>
                <a:spcPts val="1600"/>
              </a:spcAft>
            </a:pPr>
            <a:r>
              <a:rPr lang="en-US" sz="1200" i="1" dirty="0">
                <a:solidFill>
                  <a:schemeClr val="dk1"/>
                </a:solidFill>
              </a:rPr>
              <a:t>Do not include any information that would violate security, confidentiality, or intellectual property regulation.</a:t>
            </a:r>
            <a:endParaRPr lang="en-US" sz="1200" i="1" dirty="0"/>
          </a:p>
        </p:txBody>
      </p:sp>
      <p:sp>
        <p:nvSpPr>
          <p:cNvPr id="13" name="Google Shape;118;p19">
            <a:extLst>
              <a:ext uri="{FF2B5EF4-FFF2-40B4-BE49-F238E27FC236}">
                <a16:creationId xmlns:a16="http://schemas.microsoft.com/office/drawing/2014/main" id="{EADDF48C-8645-4640-968D-AEB9E0BB8C0F}"/>
              </a:ext>
            </a:extLst>
          </p:cNvPr>
          <p:cNvSpPr txBox="1">
            <a:spLocks/>
          </p:cNvSpPr>
          <p:nvPr/>
        </p:nvSpPr>
        <p:spPr>
          <a:xfrm>
            <a:off x="67824" y="35100"/>
            <a:ext cx="8896325"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b="1" cap="all" dirty="0">
                <a:solidFill>
                  <a:schemeClr val="bg1"/>
                </a:solidFill>
              </a:rPr>
              <a:t>Your professional activity system name</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7_Office Theme">
  <a:themeElements>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4371</TotalTime>
  <Words>736</Words>
  <Application>Microsoft Macintosh PowerPoint</Application>
  <PresentationFormat>On-screen Show (16:9)</PresentationFormat>
  <Paragraphs>86</Paragraphs>
  <Slides>9</Slides>
  <Notes>6</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9</vt:i4>
      </vt:variant>
    </vt:vector>
  </HeadingPairs>
  <TitlesOfParts>
    <vt:vector size="14" baseType="lpstr">
      <vt:lpstr>Arial</vt:lpstr>
      <vt:lpstr>Calibri</vt:lpstr>
      <vt:lpstr>Open Sans</vt:lpstr>
      <vt:lpstr>Simple Light</vt:lpstr>
      <vt:lpstr>7_Office Theme</vt:lpstr>
      <vt:lpstr>PowerPoint Presentation</vt:lpstr>
      <vt:lpstr>PowerPoint Presentation</vt:lpstr>
      <vt:lpstr>Elevator System (Sample Answer)</vt:lpstr>
      <vt:lpstr>PowerPoint Presentation</vt:lpstr>
      <vt:lpstr>PowerPoint Presentation</vt:lpstr>
      <vt:lpstr>PowerPoint Presentation</vt:lpstr>
      <vt:lpstr>PowerPoint Presentation</vt:lpstr>
      <vt:lpstr>PowerPoint Presentation</vt:lpstr>
      <vt:lpstr>PowerPoint Presentation</vt:lpstr>
    </vt:vector>
  </TitlesOfParts>
  <Manager/>
  <Company>MIT xPRO</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1: Foundation of System Thinking  </dc:title>
  <dc:subject>System Thinking</dc:subject>
  <dc:creator>Beatriz Carramolino</dc:creator>
  <cp:keywords>System Thinking, Professional System, Submission, MIT xPRO</cp:keywords>
  <dc:description/>
  <cp:lastModifiedBy>Beatriz Carramolino</cp:lastModifiedBy>
  <cp:revision>21</cp:revision>
  <dcterms:modified xsi:type="dcterms:W3CDTF">2020-10-25T21:18:26Z</dcterms:modified>
  <cp:category>Professional Education</cp:category>
</cp:coreProperties>
</file>

<file path=docProps/thumbnail.jpeg>
</file>